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7"/>
  </p:notesMasterIdLst>
  <p:sldIdLst>
    <p:sldId id="266" r:id="rId5"/>
    <p:sldId id="310" r:id="rId6"/>
    <p:sldId id="295" r:id="rId7"/>
    <p:sldId id="298" r:id="rId8"/>
    <p:sldId id="276" r:id="rId9"/>
    <p:sldId id="308" r:id="rId10"/>
    <p:sldId id="297" r:id="rId11"/>
    <p:sldId id="279" r:id="rId12"/>
    <p:sldId id="264" r:id="rId13"/>
    <p:sldId id="309" r:id="rId14"/>
    <p:sldId id="299" r:id="rId15"/>
    <p:sldId id="29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71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DB0ECB-4CD3-3B63-8294-3A89F6B05CDF}" v="514" dt="2024-07-24T23:31:02.884"/>
    <p1510:client id="{0854823D-D2C9-789B-E4CC-775C966D9AFE}" v="195" dt="2024-07-24T22:03:56.791"/>
    <p1510:client id="{0DD9F6D0-AFBC-4AA4-D208-1DB0F15D7BC6}" v="442" dt="2024-07-24T23:04:41.234"/>
    <p1510:client id="{12B982BE-4099-7929-381B-5846E1DE8521}" v="307" dt="2024-07-24T21:46:29.457"/>
    <p1510:client id="{15C467AB-43DF-5BA4-CC58-E6F9E44D0291}" v="1941" dt="2024-07-24T22:43:31.615"/>
    <p1510:client id="{17B9DEBB-877E-4659-879C-498F3E12A81B}" v="24" dt="2024-07-25T01:47:12.465"/>
    <p1510:client id="{8E70FAC9-4D53-6C1E-4653-19594889F893}" v="256" dt="2024-07-24T23:26:03.832"/>
    <p1510:client id="{902AABBD-15A0-AC2C-A7C1-BC93AA6CE7FB}" v="290" dt="2024-07-25T01:47:01.483"/>
    <p1510:client id="{90F8873A-2478-B821-8EFC-37371AF946EA}" v="54" dt="2024-07-25T01:36:20.824"/>
    <p1510:client id="{A4203138-1697-DAB2-791A-3B15DB21C0EC}" v="39" dt="2024-07-24T22:28:16.331"/>
    <p1510:client id="{D3E7EB12-3208-2B32-8F9A-F949D3301D8F}" v="91" dt="2024-07-24T22:21:18.709"/>
    <p1510:client id="{EDE82A04-6784-0209-D221-468803EE3222}" v="1124" dt="2024-07-24T23:23:06.469"/>
    <p1510:client id="{F499E84F-5EB8-4D4D-B8C0-8A0407268DAA}" v="1553" dt="2024-07-24T21:55:01.02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03"/>
  </p:normalViewPr>
  <p:slideViewPr>
    <p:cSldViewPr snapToGrid="0">
      <p:cViewPr varScale="1">
        <p:scale>
          <a:sx n="59" d="100"/>
          <a:sy n="59" d="100"/>
        </p:scale>
        <p:origin x="940" y="3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7AAAAA2-CA9F-4905-807A-1B97F643E16D}"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84691B98-2D6F-42C8-AEF8-7A1F51BB67DE}">
      <dgm:prSet custT="1"/>
      <dgm:spPr/>
      <dgm:t>
        <a:bodyPr/>
        <a:lstStyle/>
        <a:p>
          <a:r>
            <a:rPr lang="en-US" sz="3600" dirty="0">
              <a:latin typeface="Calibri"/>
              <a:cs typeface="Calibri"/>
            </a:rPr>
            <a:t>Executive Summary</a:t>
          </a:r>
        </a:p>
      </dgm:t>
    </dgm:pt>
    <dgm:pt modelId="{DA2A46DA-5B85-40FF-A6BF-B74E93D8D7E4}" type="parTrans" cxnId="{C895D253-3323-4C48-8CB5-4FE7BD06A5EA}">
      <dgm:prSet/>
      <dgm:spPr/>
      <dgm:t>
        <a:bodyPr/>
        <a:lstStyle/>
        <a:p>
          <a:endParaRPr lang="en-US"/>
        </a:p>
      </dgm:t>
    </dgm:pt>
    <dgm:pt modelId="{03B4B872-F754-4696-935E-DD08A3D4B782}" type="sibTrans" cxnId="{C895D253-3323-4C48-8CB5-4FE7BD06A5EA}">
      <dgm:prSet/>
      <dgm:spPr/>
      <dgm:t>
        <a:bodyPr/>
        <a:lstStyle/>
        <a:p>
          <a:endParaRPr lang="en-US"/>
        </a:p>
      </dgm:t>
    </dgm:pt>
    <dgm:pt modelId="{67B46C9E-9BC2-4166-A48E-69429E645CDC}">
      <dgm:prSet custT="1"/>
      <dgm:spPr/>
      <dgm:t>
        <a:bodyPr/>
        <a:lstStyle/>
        <a:p>
          <a:r>
            <a:rPr lang="en-US" sz="3600" dirty="0">
              <a:latin typeface="Calibri"/>
              <a:cs typeface="Calibri"/>
            </a:rPr>
            <a:t>Introduction </a:t>
          </a:r>
        </a:p>
      </dgm:t>
    </dgm:pt>
    <dgm:pt modelId="{5214C037-595A-4D54-A30E-D6F2848D6BF8}" type="parTrans" cxnId="{B292978E-547E-4155-B5A2-1AD97FEFDCFF}">
      <dgm:prSet/>
      <dgm:spPr/>
      <dgm:t>
        <a:bodyPr/>
        <a:lstStyle/>
        <a:p>
          <a:endParaRPr lang="en-US"/>
        </a:p>
      </dgm:t>
    </dgm:pt>
    <dgm:pt modelId="{F1881EE1-1D15-4D43-A81C-C98C2B7B9B6E}" type="sibTrans" cxnId="{B292978E-547E-4155-B5A2-1AD97FEFDCFF}">
      <dgm:prSet/>
      <dgm:spPr/>
      <dgm:t>
        <a:bodyPr/>
        <a:lstStyle/>
        <a:p>
          <a:endParaRPr lang="en-US"/>
        </a:p>
      </dgm:t>
    </dgm:pt>
    <dgm:pt modelId="{71707444-BE69-4FF2-A68C-A1383FBB26BD}">
      <dgm:prSet custT="1"/>
      <dgm:spPr/>
      <dgm:t>
        <a:bodyPr/>
        <a:lstStyle/>
        <a:p>
          <a:r>
            <a:rPr lang="en-US" sz="3600" dirty="0">
              <a:latin typeface="Calibri"/>
              <a:cs typeface="Calibri"/>
            </a:rPr>
            <a:t>Analysis</a:t>
          </a:r>
        </a:p>
      </dgm:t>
    </dgm:pt>
    <dgm:pt modelId="{4699C41B-F3A2-4A9D-AFE8-4450AFEED999}" type="parTrans" cxnId="{F5C5E596-C269-4C4F-8AAE-7F109B64ADDD}">
      <dgm:prSet/>
      <dgm:spPr/>
      <dgm:t>
        <a:bodyPr/>
        <a:lstStyle/>
        <a:p>
          <a:endParaRPr lang="en-US"/>
        </a:p>
      </dgm:t>
    </dgm:pt>
    <dgm:pt modelId="{B29B33B3-B553-43D1-84BA-54BD8A83B607}" type="sibTrans" cxnId="{F5C5E596-C269-4C4F-8AAE-7F109B64ADDD}">
      <dgm:prSet/>
      <dgm:spPr/>
      <dgm:t>
        <a:bodyPr/>
        <a:lstStyle/>
        <a:p>
          <a:endParaRPr lang="en-US"/>
        </a:p>
      </dgm:t>
    </dgm:pt>
    <dgm:pt modelId="{8F75A456-E314-49C7-86DE-2D32EE6FEC89}">
      <dgm:prSet custT="1"/>
      <dgm:spPr/>
      <dgm:t>
        <a:bodyPr/>
        <a:lstStyle/>
        <a:p>
          <a:r>
            <a:rPr lang="en-US" sz="3600" dirty="0">
              <a:latin typeface="Calibri"/>
              <a:cs typeface="Calibri"/>
            </a:rPr>
            <a:t>Conclusion</a:t>
          </a:r>
        </a:p>
      </dgm:t>
    </dgm:pt>
    <dgm:pt modelId="{0FDBD8C4-B9F8-4396-B9D1-89F9819C37EF}" type="parTrans" cxnId="{78B76797-ADC4-4291-82C8-8D53051B5274}">
      <dgm:prSet/>
      <dgm:spPr/>
      <dgm:t>
        <a:bodyPr/>
        <a:lstStyle/>
        <a:p>
          <a:endParaRPr lang="en-US"/>
        </a:p>
      </dgm:t>
    </dgm:pt>
    <dgm:pt modelId="{B0432FE8-0BB7-4986-BC47-60E784E8389F}" type="sibTrans" cxnId="{78B76797-ADC4-4291-82C8-8D53051B5274}">
      <dgm:prSet/>
      <dgm:spPr/>
      <dgm:t>
        <a:bodyPr/>
        <a:lstStyle/>
        <a:p>
          <a:endParaRPr lang="en-US"/>
        </a:p>
      </dgm:t>
    </dgm:pt>
    <dgm:pt modelId="{23D17B5B-2532-4A7E-A608-BEE4C1C8FFEF}">
      <dgm:prSet custT="1"/>
      <dgm:spPr/>
      <dgm:t>
        <a:bodyPr/>
        <a:lstStyle/>
        <a:p>
          <a:r>
            <a:rPr lang="en-US" sz="3600" dirty="0">
              <a:latin typeface="Calibri"/>
              <a:cs typeface="Calibri"/>
            </a:rPr>
            <a:t>Next Steps</a:t>
          </a:r>
        </a:p>
      </dgm:t>
    </dgm:pt>
    <dgm:pt modelId="{02222EAD-97D4-496E-9246-5E926A60306D}" type="parTrans" cxnId="{C79A9756-7467-4240-AEC9-3728209C4B3F}">
      <dgm:prSet/>
      <dgm:spPr/>
      <dgm:t>
        <a:bodyPr/>
        <a:lstStyle/>
        <a:p>
          <a:endParaRPr lang="en-US"/>
        </a:p>
      </dgm:t>
    </dgm:pt>
    <dgm:pt modelId="{F1D80D72-6BEA-4477-A1A3-15D7C2AD3E04}" type="sibTrans" cxnId="{C79A9756-7467-4240-AEC9-3728209C4B3F}">
      <dgm:prSet/>
      <dgm:spPr/>
      <dgm:t>
        <a:bodyPr/>
        <a:lstStyle/>
        <a:p>
          <a:endParaRPr lang="en-US"/>
        </a:p>
      </dgm:t>
    </dgm:pt>
    <dgm:pt modelId="{858F8CF2-23A9-4767-8DFF-60491F4957BE}">
      <dgm:prSet custT="1"/>
      <dgm:spPr/>
      <dgm:t>
        <a:bodyPr/>
        <a:lstStyle/>
        <a:p>
          <a:pPr rtl="0"/>
          <a:r>
            <a:rPr lang="en-US" sz="3600" dirty="0">
              <a:latin typeface="Calibri"/>
              <a:cs typeface="Calibri"/>
            </a:rPr>
            <a:t>Appendix &amp; Reference</a:t>
          </a:r>
        </a:p>
      </dgm:t>
    </dgm:pt>
    <dgm:pt modelId="{12717683-59BB-4CDD-AFB8-4EB3DD650F31}" type="parTrans" cxnId="{2AD8BC58-319A-4B54-A0C3-27098DB52F9E}">
      <dgm:prSet/>
      <dgm:spPr/>
      <dgm:t>
        <a:bodyPr/>
        <a:lstStyle/>
        <a:p>
          <a:endParaRPr lang="en-US"/>
        </a:p>
      </dgm:t>
    </dgm:pt>
    <dgm:pt modelId="{5BD84434-F8AE-4671-B3EA-D915ED7EBA29}" type="sibTrans" cxnId="{2AD8BC58-319A-4B54-A0C3-27098DB52F9E}">
      <dgm:prSet/>
      <dgm:spPr/>
      <dgm:t>
        <a:bodyPr/>
        <a:lstStyle/>
        <a:p>
          <a:endParaRPr lang="en-US"/>
        </a:p>
      </dgm:t>
    </dgm:pt>
    <dgm:pt modelId="{13EF297C-9B79-49D3-95AB-F85311F2509F}" type="pres">
      <dgm:prSet presAssocID="{57AAAAA2-CA9F-4905-807A-1B97F643E16D}" presName="vert0" presStyleCnt="0">
        <dgm:presLayoutVars>
          <dgm:dir/>
          <dgm:animOne val="branch"/>
          <dgm:animLvl val="lvl"/>
        </dgm:presLayoutVars>
      </dgm:prSet>
      <dgm:spPr/>
    </dgm:pt>
    <dgm:pt modelId="{AB46BEC4-54F0-470E-9CDD-D1258AFA4ED8}" type="pres">
      <dgm:prSet presAssocID="{84691B98-2D6F-42C8-AEF8-7A1F51BB67DE}" presName="thickLine" presStyleLbl="alignNode1" presStyleIdx="0" presStyleCnt="6"/>
      <dgm:spPr/>
    </dgm:pt>
    <dgm:pt modelId="{099592F1-D3DE-4268-A256-F15544C8AB10}" type="pres">
      <dgm:prSet presAssocID="{84691B98-2D6F-42C8-AEF8-7A1F51BB67DE}" presName="horz1" presStyleCnt="0"/>
      <dgm:spPr/>
    </dgm:pt>
    <dgm:pt modelId="{2F49FCEE-0852-403F-BD33-0AC10DF1B678}" type="pres">
      <dgm:prSet presAssocID="{84691B98-2D6F-42C8-AEF8-7A1F51BB67DE}" presName="tx1" presStyleLbl="revTx" presStyleIdx="0" presStyleCnt="6"/>
      <dgm:spPr/>
    </dgm:pt>
    <dgm:pt modelId="{92E4A91B-6880-4D9B-AF95-F1E24B7A4108}" type="pres">
      <dgm:prSet presAssocID="{84691B98-2D6F-42C8-AEF8-7A1F51BB67DE}" presName="vert1" presStyleCnt="0"/>
      <dgm:spPr/>
    </dgm:pt>
    <dgm:pt modelId="{5311F5C3-374F-42F8-9D31-8050E965E23B}" type="pres">
      <dgm:prSet presAssocID="{67B46C9E-9BC2-4166-A48E-69429E645CDC}" presName="thickLine" presStyleLbl="alignNode1" presStyleIdx="1" presStyleCnt="6"/>
      <dgm:spPr/>
    </dgm:pt>
    <dgm:pt modelId="{602C854D-93BE-4E03-8595-A6AB83A8DAA6}" type="pres">
      <dgm:prSet presAssocID="{67B46C9E-9BC2-4166-A48E-69429E645CDC}" presName="horz1" presStyleCnt="0"/>
      <dgm:spPr/>
    </dgm:pt>
    <dgm:pt modelId="{61BCDF12-7A60-4188-B8A2-A1BBD8E557D7}" type="pres">
      <dgm:prSet presAssocID="{67B46C9E-9BC2-4166-A48E-69429E645CDC}" presName="tx1" presStyleLbl="revTx" presStyleIdx="1" presStyleCnt="6"/>
      <dgm:spPr/>
    </dgm:pt>
    <dgm:pt modelId="{3F8F741F-0226-4957-A3A8-821BB1675FBC}" type="pres">
      <dgm:prSet presAssocID="{67B46C9E-9BC2-4166-A48E-69429E645CDC}" presName="vert1" presStyleCnt="0"/>
      <dgm:spPr/>
    </dgm:pt>
    <dgm:pt modelId="{BDF7B46B-817D-4336-B43F-6B2534B9833B}" type="pres">
      <dgm:prSet presAssocID="{71707444-BE69-4FF2-A68C-A1383FBB26BD}" presName="thickLine" presStyleLbl="alignNode1" presStyleIdx="2" presStyleCnt="6"/>
      <dgm:spPr/>
    </dgm:pt>
    <dgm:pt modelId="{6B1FA321-E26D-478A-88F4-E91A92560429}" type="pres">
      <dgm:prSet presAssocID="{71707444-BE69-4FF2-A68C-A1383FBB26BD}" presName="horz1" presStyleCnt="0"/>
      <dgm:spPr/>
    </dgm:pt>
    <dgm:pt modelId="{C48A3D46-EFE8-4C14-9659-29062DAE0342}" type="pres">
      <dgm:prSet presAssocID="{71707444-BE69-4FF2-A68C-A1383FBB26BD}" presName="tx1" presStyleLbl="revTx" presStyleIdx="2" presStyleCnt="6"/>
      <dgm:spPr/>
    </dgm:pt>
    <dgm:pt modelId="{E8CD1838-ECDC-4C9D-B817-F8100773D1E4}" type="pres">
      <dgm:prSet presAssocID="{71707444-BE69-4FF2-A68C-A1383FBB26BD}" presName="vert1" presStyleCnt="0"/>
      <dgm:spPr/>
    </dgm:pt>
    <dgm:pt modelId="{8CE36E7E-84ED-401A-963A-AC1FEC34FDC1}" type="pres">
      <dgm:prSet presAssocID="{8F75A456-E314-49C7-86DE-2D32EE6FEC89}" presName="thickLine" presStyleLbl="alignNode1" presStyleIdx="3" presStyleCnt="6"/>
      <dgm:spPr/>
    </dgm:pt>
    <dgm:pt modelId="{E3394796-4278-4944-BF68-7076493BEAF2}" type="pres">
      <dgm:prSet presAssocID="{8F75A456-E314-49C7-86DE-2D32EE6FEC89}" presName="horz1" presStyleCnt="0"/>
      <dgm:spPr/>
    </dgm:pt>
    <dgm:pt modelId="{0A08A81D-EA74-4113-81FF-CD09D879AE54}" type="pres">
      <dgm:prSet presAssocID="{8F75A456-E314-49C7-86DE-2D32EE6FEC89}" presName="tx1" presStyleLbl="revTx" presStyleIdx="3" presStyleCnt="6"/>
      <dgm:spPr/>
    </dgm:pt>
    <dgm:pt modelId="{3D25B63E-5756-42C1-9A4F-72DE473F9AD6}" type="pres">
      <dgm:prSet presAssocID="{8F75A456-E314-49C7-86DE-2D32EE6FEC89}" presName="vert1" presStyleCnt="0"/>
      <dgm:spPr/>
    </dgm:pt>
    <dgm:pt modelId="{2D8D94F1-3930-46A7-9DD3-61890A503DAF}" type="pres">
      <dgm:prSet presAssocID="{23D17B5B-2532-4A7E-A608-BEE4C1C8FFEF}" presName="thickLine" presStyleLbl="alignNode1" presStyleIdx="4" presStyleCnt="6"/>
      <dgm:spPr/>
    </dgm:pt>
    <dgm:pt modelId="{F5C32904-B6FF-4C66-82A1-9F12575DF191}" type="pres">
      <dgm:prSet presAssocID="{23D17B5B-2532-4A7E-A608-BEE4C1C8FFEF}" presName="horz1" presStyleCnt="0"/>
      <dgm:spPr/>
    </dgm:pt>
    <dgm:pt modelId="{65992D89-9423-43E7-BB74-A45C2A270A9A}" type="pres">
      <dgm:prSet presAssocID="{23D17B5B-2532-4A7E-A608-BEE4C1C8FFEF}" presName="tx1" presStyleLbl="revTx" presStyleIdx="4" presStyleCnt="6"/>
      <dgm:spPr/>
    </dgm:pt>
    <dgm:pt modelId="{F1FA46F0-C5D2-48BE-8B36-07C491847835}" type="pres">
      <dgm:prSet presAssocID="{23D17B5B-2532-4A7E-A608-BEE4C1C8FFEF}" presName="vert1" presStyleCnt="0"/>
      <dgm:spPr/>
    </dgm:pt>
    <dgm:pt modelId="{EFB6C6DA-9C10-40F1-9C52-36DE22253FBE}" type="pres">
      <dgm:prSet presAssocID="{858F8CF2-23A9-4767-8DFF-60491F4957BE}" presName="thickLine" presStyleLbl="alignNode1" presStyleIdx="5" presStyleCnt="6"/>
      <dgm:spPr/>
    </dgm:pt>
    <dgm:pt modelId="{27A68773-9A40-463A-8F5D-9FD47C01BBED}" type="pres">
      <dgm:prSet presAssocID="{858F8CF2-23A9-4767-8DFF-60491F4957BE}" presName="horz1" presStyleCnt="0"/>
      <dgm:spPr/>
    </dgm:pt>
    <dgm:pt modelId="{C193B094-CC23-4427-8CC8-3793A8BCB7ED}" type="pres">
      <dgm:prSet presAssocID="{858F8CF2-23A9-4767-8DFF-60491F4957BE}" presName="tx1" presStyleLbl="revTx" presStyleIdx="5" presStyleCnt="6"/>
      <dgm:spPr/>
    </dgm:pt>
    <dgm:pt modelId="{570F4160-3802-4FC4-9BF3-5ED1E5426736}" type="pres">
      <dgm:prSet presAssocID="{858F8CF2-23A9-4767-8DFF-60491F4957BE}" presName="vert1" presStyleCnt="0"/>
      <dgm:spPr/>
    </dgm:pt>
  </dgm:ptLst>
  <dgm:cxnLst>
    <dgm:cxn modelId="{B7068016-6C74-4A60-8500-1A05009F673C}" type="presOf" srcId="{23D17B5B-2532-4A7E-A608-BEE4C1C8FFEF}" destId="{65992D89-9423-43E7-BB74-A45C2A270A9A}" srcOrd="0" destOrd="0" presId="urn:microsoft.com/office/officeart/2008/layout/LinedList"/>
    <dgm:cxn modelId="{324D0425-F16B-45B2-B119-CAF6D5EDB728}" type="presOf" srcId="{8F75A456-E314-49C7-86DE-2D32EE6FEC89}" destId="{0A08A81D-EA74-4113-81FF-CD09D879AE54}" srcOrd="0" destOrd="0" presId="urn:microsoft.com/office/officeart/2008/layout/LinedList"/>
    <dgm:cxn modelId="{B1608C42-9B06-434C-87E8-BCDB9809CE7D}" type="presOf" srcId="{858F8CF2-23A9-4767-8DFF-60491F4957BE}" destId="{C193B094-CC23-4427-8CC8-3793A8BCB7ED}" srcOrd="0" destOrd="0" presId="urn:microsoft.com/office/officeart/2008/layout/LinedList"/>
    <dgm:cxn modelId="{C895D253-3323-4C48-8CB5-4FE7BD06A5EA}" srcId="{57AAAAA2-CA9F-4905-807A-1B97F643E16D}" destId="{84691B98-2D6F-42C8-AEF8-7A1F51BB67DE}" srcOrd="0" destOrd="0" parTransId="{DA2A46DA-5B85-40FF-A6BF-B74E93D8D7E4}" sibTransId="{03B4B872-F754-4696-935E-DD08A3D4B782}"/>
    <dgm:cxn modelId="{C79A9756-7467-4240-AEC9-3728209C4B3F}" srcId="{57AAAAA2-CA9F-4905-807A-1B97F643E16D}" destId="{23D17B5B-2532-4A7E-A608-BEE4C1C8FFEF}" srcOrd="4" destOrd="0" parTransId="{02222EAD-97D4-496E-9246-5E926A60306D}" sibTransId="{F1D80D72-6BEA-4477-A1A3-15D7C2AD3E04}"/>
    <dgm:cxn modelId="{2AD8BC58-319A-4B54-A0C3-27098DB52F9E}" srcId="{57AAAAA2-CA9F-4905-807A-1B97F643E16D}" destId="{858F8CF2-23A9-4767-8DFF-60491F4957BE}" srcOrd="5" destOrd="0" parTransId="{12717683-59BB-4CDD-AFB8-4EB3DD650F31}" sibTransId="{5BD84434-F8AE-4671-B3EA-D915ED7EBA29}"/>
    <dgm:cxn modelId="{4CBBF47C-03C8-4C3F-AE11-1A1BDDAF416D}" type="presOf" srcId="{67B46C9E-9BC2-4166-A48E-69429E645CDC}" destId="{61BCDF12-7A60-4188-B8A2-A1BBD8E557D7}" srcOrd="0" destOrd="0" presId="urn:microsoft.com/office/officeart/2008/layout/LinedList"/>
    <dgm:cxn modelId="{B292978E-547E-4155-B5A2-1AD97FEFDCFF}" srcId="{57AAAAA2-CA9F-4905-807A-1B97F643E16D}" destId="{67B46C9E-9BC2-4166-A48E-69429E645CDC}" srcOrd="1" destOrd="0" parTransId="{5214C037-595A-4D54-A30E-D6F2848D6BF8}" sibTransId="{F1881EE1-1D15-4D43-A81C-C98C2B7B9B6E}"/>
    <dgm:cxn modelId="{F5C5E596-C269-4C4F-8AAE-7F109B64ADDD}" srcId="{57AAAAA2-CA9F-4905-807A-1B97F643E16D}" destId="{71707444-BE69-4FF2-A68C-A1383FBB26BD}" srcOrd="2" destOrd="0" parTransId="{4699C41B-F3A2-4A9D-AFE8-4450AFEED999}" sibTransId="{B29B33B3-B553-43D1-84BA-54BD8A83B607}"/>
    <dgm:cxn modelId="{78B76797-ADC4-4291-82C8-8D53051B5274}" srcId="{57AAAAA2-CA9F-4905-807A-1B97F643E16D}" destId="{8F75A456-E314-49C7-86DE-2D32EE6FEC89}" srcOrd="3" destOrd="0" parTransId="{0FDBD8C4-B9F8-4396-B9D1-89F9819C37EF}" sibTransId="{B0432FE8-0BB7-4986-BC47-60E784E8389F}"/>
    <dgm:cxn modelId="{6ED7A2E4-9305-4778-8031-161850986E86}" type="presOf" srcId="{71707444-BE69-4FF2-A68C-A1383FBB26BD}" destId="{C48A3D46-EFE8-4C14-9659-29062DAE0342}" srcOrd="0" destOrd="0" presId="urn:microsoft.com/office/officeart/2008/layout/LinedList"/>
    <dgm:cxn modelId="{6B9F8DF3-A793-4EB0-90AC-9B179AF3AA88}" type="presOf" srcId="{84691B98-2D6F-42C8-AEF8-7A1F51BB67DE}" destId="{2F49FCEE-0852-403F-BD33-0AC10DF1B678}" srcOrd="0" destOrd="0" presId="urn:microsoft.com/office/officeart/2008/layout/LinedList"/>
    <dgm:cxn modelId="{768A44F4-9070-4A33-998F-3FAE9EBBE1D4}" type="presOf" srcId="{57AAAAA2-CA9F-4905-807A-1B97F643E16D}" destId="{13EF297C-9B79-49D3-95AB-F85311F2509F}" srcOrd="0" destOrd="0" presId="urn:microsoft.com/office/officeart/2008/layout/LinedList"/>
    <dgm:cxn modelId="{9ED5E2D2-A8DC-4BB3-805D-C027B5886DBE}" type="presParOf" srcId="{13EF297C-9B79-49D3-95AB-F85311F2509F}" destId="{AB46BEC4-54F0-470E-9CDD-D1258AFA4ED8}" srcOrd="0" destOrd="0" presId="urn:microsoft.com/office/officeart/2008/layout/LinedList"/>
    <dgm:cxn modelId="{84914F07-4DA0-4640-8238-5F9C6EBC3C78}" type="presParOf" srcId="{13EF297C-9B79-49D3-95AB-F85311F2509F}" destId="{099592F1-D3DE-4268-A256-F15544C8AB10}" srcOrd="1" destOrd="0" presId="urn:microsoft.com/office/officeart/2008/layout/LinedList"/>
    <dgm:cxn modelId="{B7A4F048-064C-405B-B27B-2A8A31AAC3DD}" type="presParOf" srcId="{099592F1-D3DE-4268-A256-F15544C8AB10}" destId="{2F49FCEE-0852-403F-BD33-0AC10DF1B678}" srcOrd="0" destOrd="0" presId="urn:microsoft.com/office/officeart/2008/layout/LinedList"/>
    <dgm:cxn modelId="{86BAC12E-32D0-431D-95FB-6990870995A6}" type="presParOf" srcId="{099592F1-D3DE-4268-A256-F15544C8AB10}" destId="{92E4A91B-6880-4D9B-AF95-F1E24B7A4108}" srcOrd="1" destOrd="0" presId="urn:microsoft.com/office/officeart/2008/layout/LinedList"/>
    <dgm:cxn modelId="{1256C562-9644-4E87-B16C-CFCB33EA025C}" type="presParOf" srcId="{13EF297C-9B79-49D3-95AB-F85311F2509F}" destId="{5311F5C3-374F-42F8-9D31-8050E965E23B}" srcOrd="2" destOrd="0" presId="urn:microsoft.com/office/officeart/2008/layout/LinedList"/>
    <dgm:cxn modelId="{566B90CB-9456-45ED-9093-2A116A995AAE}" type="presParOf" srcId="{13EF297C-9B79-49D3-95AB-F85311F2509F}" destId="{602C854D-93BE-4E03-8595-A6AB83A8DAA6}" srcOrd="3" destOrd="0" presId="urn:microsoft.com/office/officeart/2008/layout/LinedList"/>
    <dgm:cxn modelId="{99E0F366-B950-4441-9AA8-D3FD2B4CC78E}" type="presParOf" srcId="{602C854D-93BE-4E03-8595-A6AB83A8DAA6}" destId="{61BCDF12-7A60-4188-B8A2-A1BBD8E557D7}" srcOrd="0" destOrd="0" presId="urn:microsoft.com/office/officeart/2008/layout/LinedList"/>
    <dgm:cxn modelId="{717B52E0-5099-4C16-AA50-1DDAB5431335}" type="presParOf" srcId="{602C854D-93BE-4E03-8595-A6AB83A8DAA6}" destId="{3F8F741F-0226-4957-A3A8-821BB1675FBC}" srcOrd="1" destOrd="0" presId="urn:microsoft.com/office/officeart/2008/layout/LinedList"/>
    <dgm:cxn modelId="{C6275326-5DF4-41A3-BE77-DADC57FD6A1C}" type="presParOf" srcId="{13EF297C-9B79-49D3-95AB-F85311F2509F}" destId="{BDF7B46B-817D-4336-B43F-6B2534B9833B}" srcOrd="4" destOrd="0" presId="urn:microsoft.com/office/officeart/2008/layout/LinedList"/>
    <dgm:cxn modelId="{E9648C32-2E8B-4BC3-8B68-133B00455F3C}" type="presParOf" srcId="{13EF297C-9B79-49D3-95AB-F85311F2509F}" destId="{6B1FA321-E26D-478A-88F4-E91A92560429}" srcOrd="5" destOrd="0" presId="urn:microsoft.com/office/officeart/2008/layout/LinedList"/>
    <dgm:cxn modelId="{A7B8CDB3-1E40-4161-80DB-20831BD1419D}" type="presParOf" srcId="{6B1FA321-E26D-478A-88F4-E91A92560429}" destId="{C48A3D46-EFE8-4C14-9659-29062DAE0342}" srcOrd="0" destOrd="0" presId="urn:microsoft.com/office/officeart/2008/layout/LinedList"/>
    <dgm:cxn modelId="{8E81730D-C612-4AF6-9688-9875BBD54EBB}" type="presParOf" srcId="{6B1FA321-E26D-478A-88F4-E91A92560429}" destId="{E8CD1838-ECDC-4C9D-B817-F8100773D1E4}" srcOrd="1" destOrd="0" presId="urn:microsoft.com/office/officeart/2008/layout/LinedList"/>
    <dgm:cxn modelId="{923A44B6-550F-440E-A138-5386F24E0E9D}" type="presParOf" srcId="{13EF297C-9B79-49D3-95AB-F85311F2509F}" destId="{8CE36E7E-84ED-401A-963A-AC1FEC34FDC1}" srcOrd="6" destOrd="0" presId="urn:microsoft.com/office/officeart/2008/layout/LinedList"/>
    <dgm:cxn modelId="{92327803-28F0-4FF5-8A37-DD991DA3032D}" type="presParOf" srcId="{13EF297C-9B79-49D3-95AB-F85311F2509F}" destId="{E3394796-4278-4944-BF68-7076493BEAF2}" srcOrd="7" destOrd="0" presId="urn:microsoft.com/office/officeart/2008/layout/LinedList"/>
    <dgm:cxn modelId="{0648E244-A5A3-4E3E-8788-6507571DDB2E}" type="presParOf" srcId="{E3394796-4278-4944-BF68-7076493BEAF2}" destId="{0A08A81D-EA74-4113-81FF-CD09D879AE54}" srcOrd="0" destOrd="0" presId="urn:microsoft.com/office/officeart/2008/layout/LinedList"/>
    <dgm:cxn modelId="{F1E14A87-B417-4781-929E-61E6875729B8}" type="presParOf" srcId="{E3394796-4278-4944-BF68-7076493BEAF2}" destId="{3D25B63E-5756-42C1-9A4F-72DE473F9AD6}" srcOrd="1" destOrd="0" presId="urn:microsoft.com/office/officeart/2008/layout/LinedList"/>
    <dgm:cxn modelId="{D98BEA66-6E57-4769-92DA-0B31AAD9EDFA}" type="presParOf" srcId="{13EF297C-9B79-49D3-95AB-F85311F2509F}" destId="{2D8D94F1-3930-46A7-9DD3-61890A503DAF}" srcOrd="8" destOrd="0" presId="urn:microsoft.com/office/officeart/2008/layout/LinedList"/>
    <dgm:cxn modelId="{B9DC45AB-039F-41EE-803E-C458A86974B9}" type="presParOf" srcId="{13EF297C-9B79-49D3-95AB-F85311F2509F}" destId="{F5C32904-B6FF-4C66-82A1-9F12575DF191}" srcOrd="9" destOrd="0" presId="urn:microsoft.com/office/officeart/2008/layout/LinedList"/>
    <dgm:cxn modelId="{464373E6-7747-4636-AB00-7ED02DE1CE2D}" type="presParOf" srcId="{F5C32904-B6FF-4C66-82A1-9F12575DF191}" destId="{65992D89-9423-43E7-BB74-A45C2A270A9A}" srcOrd="0" destOrd="0" presId="urn:microsoft.com/office/officeart/2008/layout/LinedList"/>
    <dgm:cxn modelId="{1F25614C-D5B4-4A4E-B41D-9BB29A1A3912}" type="presParOf" srcId="{F5C32904-B6FF-4C66-82A1-9F12575DF191}" destId="{F1FA46F0-C5D2-48BE-8B36-07C491847835}" srcOrd="1" destOrd="0" presId="urn:microsoft.com/office/officeart/2008/layout/LinedList"/>
    <dgm:cxn modelId="{F83AE27E-5069-4621-B947-EA7D041546D3}" type="presParOf" srcId="{13EF297C-9B79-49D3-95AB-F85311F2509F}" destId="{EFB6C6DA-9C10-40F1-9C52-36DE22253FBE}" srcOrd="10" destOrd="0" presId="urn:microsoft.com/office/officeart/2008/layout/LinedList"/>
    <dgm:cxn modelId="{4279BE60-EBAC-4ECE-AA2F-9188E573A31E}" type="presParOf" srcId="{13EF297C-9B79-49D3-95AB-F85311F2509F}" destId="{27A68773-9A40-463A-8F5D-9FD47C01BBED}" srcOrd="11" destOrd="0" presId="urn:microsoft.com/office/officeart/2008/layout/LinedList"/>
    <dgm:cxn modelId="{361A7D9E-83ED-4201-BBF8-05A063CE74ED}" type="presParOf" srcId="{27A68773-9A40-463A-8F5D-9FD47C01BBED}" destId="{C193B094-CC23-4427-8CC8-3793A8BCB7ED}" srcOrd="0" destOrd="0" presId="urn:microsoft.com/office/officeart/2008/layout/LinedList"/>
    <dgm:cxn modelId="{DAB73517-F9A0-409D-A819-0341A8D32964}" type="presParOf" srcId="{27A68773-9A40-463A-8F5D-9FD47C01BBED}" destId="{570F4160-3802-4FC4-9BF3-5ED1E542673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776B30C-D5F6-4829-BD57-9ED46F293F1E}"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174C27BE-7F16-4921-A3CE-CB431F8855BC}">
      <dgm:prSet custT="1"/>
      <dgm:spPr/>
      <dgm:t>
        <a:bodyPr anchor="ctr"/>
        <a:lstStyle/>
        <a:p>
          <a:pPr algn="just"/>
          <a:r>
            <a:rPr lang="en-US" sz="1600" b="0" i="0" dirty="0">
              <a:latin typeface="Calibri"/>
              <a:cs typeface="Calibri"/>
            </a:rPr>
            <a:t>To increase acceptance rate, focus on:</a:t>
          </a:r>
          <a:endParaRPr lang="en-US" sz="1600" dirty="0">
            <a:latin typeface="Calibri"/>
            <a:cs typeface="Calibri"/>
          </a:endParaRPr>
        </a:p>
      </dgm:t>
    </dgm:pt>
    <dgm:pt modelId="{933D3667-3B7F-42E1-8C03-9BC7681AD03A}" type="parTrans" cxnId="{BC18069C-4D2C-4824-B876-95922635445A}">
      <dgm:prSet/>
      <dgm:spPr/>
      <dgm:t>
        <a:bodyPr/>
        <a:lstStyle/>
        <a:p>
          <a:pPr algn="just"/>
          <a:endParaRPr lang="en-US" sz="2000">
            <a:latin typeface="+mj-lt"/>
          </a:endParaRPr>
        </a:p>
      </dgm:t>
    </dgm:pt>
    <dgm:pt modelId="{1F3ABC0E-F3D5-4CDB-9A16-5E2D6B8E4E32}" type="sibTrans" cxnId="{BC18069C-4D2C-4824-B876-95922635445A}">
      <dgm:prSet/>
      <dgm:spPr/>
      <dgm:t>
        <a:bodyPr/>
        <a:lstStyle/>
        <a:p>
          <a:pPr algn="just"/>
          <a:endParaRPr lang="en-US" sz="2000">
            <a:latin typeface="+mj-lt"/>
          </a:endParaRPr>
        </a:p>
      </dgm:t>
    </dgm:pt>
    <dgm:pt modelId="{D7F243AE-6507-4D19-BF46-A49A1CF10634}">
      <dgm:prSet custT="1"/>
      <dgm:spPr/>
      <dgm:t>
        <a:bodyPr anchor="ctr"/>
        <a:lstStyle/>
        <a:p>
          <a:pPr algn="just"/>
          <a:r>
            <a:rPr lang="en-US" sz="1600" b="0" i="0" dirty="0">
              <a:latin typeface="Calibri"/>
              <a:cs typeface="Calibri"/>
            </a:rPr>
            <a:t>	Educational campaigns</a:t>
          </a:r>
          <a:endParaRPr lang="en-US" sz="1600" dirty="0">
            <a:latin typeface="Calibri"/>
            <a:cs typeface="Calibri"/>
          </a:endParaRPr>
        </a:p>
      </dgm:t>
    </dgm:pt>
    <dgm:pt modelId="{9F8D9A59-5485-48B6-80DE-B4DABA0C4600}" type="parTrans" cxnId="{8EEE532C-AAEC-45C9-B3A9-D6B0D1C08953}">
      <dgm:prSet/>
      <dgm:spPr/>
      <dgm:t>
        <a:bodyPr/>
        <a:lstStyle/>
        <a:p>
          <a:pPr algn="just"/>
          <a:endParaRPr lang="en-US" sz="2000">
            <a:latin typeface="+mj-lt"/>
          </a:endParaRPr>
        </a:p>
      </dgm:t>
    </dgm:pt>
    <dgm:pt modelId="{993583B1-7416-4896-9258-4C6B2AB49113}" type="sibTrans" cxnId="{8EEE532C-AAEC-45C9-B3A9-D6B0D1C08953}">
      <dgm:prSet/>
      <dgm:spPr/>
      <dgm:t>
        <a:bodyPr/>
        <a:lstStyle/>
        <a:p>
          <a:pPr algn="just"/>
          <a:endParaRPr lang="en-US" sz="2000">
            <a:latin typeface="+mj-lt"/>
          </a:endParaRPr>
        </a:p>
      </dgm:t>
    </dgm:pt>
    <dgm:pt modelId="{55F63C5B-CB54-4F60-A028-A2624CECD38F}">
      <dgm:prSet custT="1"/>
      <dgm:spPr/>
      <dgm:t>
        <a:bodyPr anchor="ctr"/>
        <a:lstStyle/>
        <a:p>
          <a:pPr algn="just"/>
          <a:r>
            <a:rPr lang="en-US" sz="1600" b="0" i="0" dirty="0">
              <a:latin typeface="Calibri"/>
              <a:cs typeface="Calibri"/>
            </a:rPr>
            <a:t>	Highlighting benefits and success stories</a:t>
          </a:r>
          <a:endParaRPr lang="en-US" sz="1600" dirty="0">
            <a:latin typeface="Calibri"/>
            <a:cs typeface="Calibri"/>
          </a:endParaRPr>
        </a:p>
      </dgm:t>
    </dgm:pt>
    <dgm:pt modelId="{5C535E1F-6EA7-4767-ABFF-A83D0219EA8C}" type="parTrans" cxnId="{FAD76956-D7D5-4EF1-BA70-4E9EED15A4B2}">
      <dgm:prSet/>
      <dgm:spPr/>
      <dgm:t>
        <a:bodyPr/>
        <a:lstStyle/>
        <a:p>
          <a:pPr algn="just"/>
          <a:endParaRPr lang="en-US" sz="2000">
            <a:latin typeface="+mj-lt"/>
          </a:endParaRPr>
        </a:p>
      </dgm:t>
    </dgm:pt>
    <dgm:pt modelId="{AFAB61D5-29FC-457E-9D2D-0A769B84ECF9}" type="sibTrans" cxnId="{FAD76956-D7D5-4EF1-BA70-4E9EED15A4B2}">
      <dgm:prSet/>
      <dgm:spPr/>
      <dgm:t>
        <a:bodyPr/>
        <a:lstStyle/>
        <a:p>
          <a:pPr algn="just"/>
          <a:endParaRPr lang="en-US" sz="2000">
            <a:latin typeface="+mj-lt"/>
          </a:endParaRPr>
        </a:p>
      </dgm:t>
    </dgm:pt>
    <dgm:pt modelId="{E0C0DAA9-57C8-49EF-8DD2-5A5498B97F24}">
      <dgm:prSet custT="1"/>
      <dgm:spPr/>
      <dgm:t>
        <a:bodyPr anchor="ctr"/>
        <a:lstStyle/>
        <a:p>
          <a:pPr algn="just"/>
          <a:r>
            <a:rPr lang="en-US" sz="1600" b="0" i="0">
              <a:latin typeface="Calibri"/>
              <a:cs typeface="Calibri"/>
            </a:rPr>
            <a:t>	Addressing ethical and societal concerns</a:t>
          </a:r>
          <a:endParaRPr lang="en-US" sz="1600">
            <a:latin typeface="Calibri"/>
            <a:cs typeface="Calibri"/>
          </a:endParaRPr>
        </a:p>
      </dgm:t>
    </dgm:pt>
    <dgm:pt modelId="{7EEB8789-AE0F-4517-93AE-F9C75F2A54AB}" type="parTrans" cxnId="{B5352625-925D-48B1-97DB-C263A7802EFC}">
      <dgm:prSet/>
      <dgm:spPr/>
      <dgm:t>
        <a:bodyPr/>
        <a:lstStyle/>
        <a:p>
          <a:pPr algn="just"/>
          <a:endParaRPr lang="en-US" sz="2000">
            <a:latin typeface="+mj-lt"/>
          </a:endParaRPr>
        </a:p>
      </dgm:t>
    </dgm:pt>
    <dgm:pt modelId="{1CD09983-748F-4E21-930F-722F86A1EAA0}" type="sibTrans" cxnId="{B5352625-925D-48B1-97DB-C263A7802EFC}">
      <dgm:prSet/>
      <dgm:spPr/>
      <dgm:t>
        <a:bodyPr/>
        <a:lstStyle/>
        <a:p>
          <a:pPr algn="just"/>
          <a:endParaRPr lang="en-US" sz="2000">
            <a:latin typeface="+mj-lt"/>
          </a:endParaRPr>
        </a:p>
      </dgm:t>
    </dgm:pt>
    <dgm:pt modelId="{8788FC26-EC44-4F77-92C6-41DB45A73E2D}">
      <dgm:prSet custT="1"/>
      <dgm:spPr/>
      <dgm:t>
        <a:bodyPr anchor="ctr"/>
        <a:lstStyle/>
        <a:p>
          <a:pPr algn="just"/>
          <a:r>
            <a:rPr lang="en-US" sz="1600" b="0" i="0">
              <a:latin typeface="Calibri"/>
              <a:cs typeface="Calibri"/>
            </a:rPr>
            <a:t>	Engaging early adopters</a:t>
          </a:r>
          <a:endParaRPr lang="en-US" sz="1600">
            <a:latin typeface="Calibri"/>
            <a:cs typeface="Calibri"/>
          </a:endParaRPr>
        </a:p>
      </dgm:t>
    </dgm:pt>
    <dgm:pt modelId="{C091DBF5-C57A-4E3D-9B12-844A3CA82F2C}" type="parTrans" cxnId="{F9D353B3-C8B1-4570-8999-F5A7B5737380}">
      <dgm:prSet/>
      <dgm:spPr/>
      <dgm:t>
        <a:bodyPr/>
        <a:lstStyle/>
        <a:p>
          <a:pPr algn="just"/>
          <a:endParaRPr lang="en-US" sz="2000">
            <a:latin typeface="+mj-lt"/>
          </a:endParaRPr>
        </a:p>
      </dgm:t>
    </dgm:pt>
    <dgm:pt modelId="{6ACA235C-D64D-4F05-9AED-562F2DE43CD8}" type="sibTrans" cxnId="{F9D353B3-C8B1-4570-8999-F5A7B5737380}">
      <dgm:prSet/>
      <dgm:spPr/>
      <dgm:t>
        <a:bodyPr/>
        <a:lstStyle/>
        <a:p>
          <a:pPr algn="just"/>
          <a:endParaRPr lang="en-US" sz="2000">
            <a:latin typeface="+mj-lt"/>
          </a:endParaRPr>
        </a:p>
      </dgm:t>
    </dgm:pt>
    <dgm:pt modelId="{6AFEE8BF-561A-4080-B36C-71ACD4BE8A67}">
      <dgm:prSet custT="1"/>
      <dgm:spPr/>
      <dgm:t>
        <a:bodyPr anchor="ctr"/>
        <a:lstStyle/>
        <a:p>
          <a:pPr algn="just"/>
          <a:r>
            <a:rPr lang="en-US" sz="1600" b="0" i="0">
              <a:latin typeface="Calibri"/>
              <a:cs typeface="Calibri"/>
            </a:rPr>
            <a:t>	Continuously adapting based on feedback</a:t>
          </a:r>
          <a:endParaRPr lang="en-US" sz="1600">
            <a:latin typeface="Calibri"/>
            <a:cs typeface="Calibri"/>
          </a:endParaRPr>
        </a:p>
      </dgm:t>
    </dgm:pt>
    <dgm:pt modelId="{A08B2587-1466-4726-AE05-B572CB353F90}" type="parTrans" cxnId="{53324540-2C33-447B-975C-982397F27400}">
      <dgm:prSet/>
      <dgm:spPr/>
      <dgm:t>
        <a:bodyPr/>
        <a:lstStyle/>
        <a:p>
          <a:pPr algn="just"/>
          <a:endParaRPr lang="en-US" sz="2000">
            <a:latin typeface="+mj-lt"/>
          </a:endParaRPr>
        </a:p>
      </dgm:t>
    </dgm:pt>
    <dgm:pt modelId="{CEB04630-713A-4721-B021-E985FD7A4AD9}" type="sibTrans" cxnId="{53324540-2C33-447B-975C-982397F27400}">
      <dgm:prSet/>
      <dgm:spPr/>
      <dgm:t>
        <a:bodyPr/>
        <a:lstStyle/>
        <a:p>
          <a:pPr algn="just"/>
          <a:endParaRPr lang="en-US" sz="2000">
            <a:latin typeface="+mj-lt"/>
          </a:endParaRPr>
        </a:p>
      </dgm:t>
    </dgm:pt>
    <dgm:pt modelId="{CF166AA1-F2B9-4D07-9F2B-8A027C85B835}">
      <dgm:prSet custT="1"/>
      <dgm:spPr/>
      <dgm:t>
        <a:bodyPr/>
        <a:lstStyle/>
        <a:p>
          <a:pPr algn="just"/>
          <a:r>
            <a:rPr lang="en-US" sz="1200" b="0" i="0">
              <a:latin typeface="Calibri"/>
              <a:cs typeface="Calibri"/>
            </a:rPr>
            <a:t>This comprehensive, data-driven approach ensures that the marketing strategy is tailored to the audience's needs and concerns, ultimately driving the adoption and acceptance of these innovative technologies.</a:t>
          </a:r>
          <a:endParaRPr lang="en-US" sz="1200">
            <a:latin typeface="Calibri"/>
            <a:cs typeface="Calibri"/>
          </a:endParaRPr>
        </a:p>
      </dgm:t>
    </dgm:pt>
    <dgm:pt modelId="{073BBEFF-CB02-4A73-87A0-225A8F0F9E61}" type="parTrans" cxnId="{9FA6C2A0-26E3-4B21-99DC-DEAAEF3960BB}">
      <dgm:prSet/>
      <dgm:spPr/>
      <dgm:t>
        <a:bodyPr/>
        <a:lstStyle/>
        <a:p>
          <a:pPr algn="just"/>
          <a:endParaRPr lang="en-US" sz="2000">
            <a:latin typeface="+mj-lt"/>
          </a:endParaRPr>
        </a:p>
      </dgm:t>
    </dgm:pt>
    <dgm:pt modelId="{1B308972-896A-4967-AA31-525C027EF05B}" type="sibTrans" cxnId="{9FA6C2A0-26E3-4B21-99DC-DEAAEF3960BB}">
      <dgm:prSet/>
      <dgm:spPr/>
      <dgm:t>
        <a:bodyPr/>
        <a:lstStyle/>
        <a:p>
          <a:pPr algn="just"/>
          <a:endParaRPr lang="en-US" sz="2000">
            <a:latin typeface="+mj-lt"/>
          </a:endParaRPr>
        </a:p>
      </dgm:t>
    </dgm:pt>
    <dgm:pt modelId="{796AC2E8-531D-4897-A409-A56E6C4D3911}">
      <dgm:prSet custT="1"/>
      <dgm:spPr/>
      <dgm:t>
        <a:bodyPr anchor="ctr"/>
        <a:lstStyle/>
        <a:p>
          <a:pPr algn="l"/>
          <a:r>
            <a:rPr lang="en-US" sz="1600">
              <a:latin typeface="Calibri"/>
              <a:cs typeface="Calibri"/>
            </a:rPr>
            <a:t>	Collaborate with Hospitals</a:t>
          </a:r>
        </a:p>
      </dgm:t>
    </dgm:pt>
    <dgm:pt modelId="{0A416E02-2405-49FB-BD92-23B14AFD886A}" type="parTrans" cxnId="{D05DD63D-58E6-46A8-9DAD-FCDDF6899850}">
      <dgm:prSet/>
      <dgm:spPr/>
      <dgm:t>
        <a:bodyPr/>
        <a:lstStyle/>
        <a:p>
          <a:endParaRPr lang="en-US" sz="2000">
            <a:latin typeface="+mj-lt"/>
          </a:endParaRPr>
        </a:p>
      </dgm:t>
    </dgm:pt>
    <dgm:pt modelId="{84826C12-DA01-4C5D-98B8-B7E2EBF0C8F6}" type="sibTrans" cxnId="{D05DD63D-58E6-46A8-9DAD-FCDDF6899850}">
      <dgm:prSet/>
      <dgm:spPr/>
      <dgm:t>
        <a:bodyPr/>
        <a:lstStyle/>
        <a:p>
          <a:endParaRPr lang="en-US" sz="2000">
            <a:latin typeface="+mj-lt"/>
          </a:endParaRPr>
        </a:p>
      </dgm:t>
    </dgm:pt>
    <dgm:pt modelId="{F6E37F4F-20C6-44C9-94BD-7743EF31662C}">
      <dgm:prSet custT="1"/>
      <dgm:spPr/>
      <dgm:t>
        <a:bodyPr anchor="ctr"/>
        <a:lstStyle/>
        <a:p>
          <a:pPr algn="just"/>
          <a:r>
            <a:rPr lang="en-US" sz="1600">
              <a:latin typeface="Calibri"/>
              <a:cs typeface="Calibri"/>
            </a:rPr>
            <a:t>	Partner with OBGNY &amp; Pediatrician</a:t>
          </a:r>
        </a:p>
      </dgm:t>
    </dgm:pt>
    <dgm:pt modelId="{31EBE21A-5576-40A0-B6DA-192602DA46D9}" type="parTrans" cxnId="{720EB834-CE56-43B2-93A1-9F05196F9F08}">
      <dgm:prSet/>
      <dgm:spPr/>
      <dgm:t>
        <a:bodyPr/>
        <a:lstStyle/>
        <a:p>
          <a:endParaRPr lang="en-US" sz="2000">
            <a:latin typeface="+mj-lt"/>
          </a:endParaRPr>
        </a:p>
      </dgm:t>
    </dgm:pt>
    <dgm:pt modelId="{2E3B1566-FDA1-4CA7-9EFC-EC704C73162D}" type="sibTrans" cxnId="{720EB834-CE56-43B2-93A1-9F05196F9F08}">
      <dgm:prSet/>
      <dgm:spPr/>
      <dgm:t>
        <a:bodyPr/>
        <a:lstStyle/>
        <a:p>
          <a:endParaRPr lang="en-US" sz="2000">
            <a:latin typeface="+mj-lt"/>
          </a:endParaRPr>
        </a:p>
      </dgm:t>
    </dgm:pt>
    <dgm:pt modelId="{4F55EEE3-7EF4-4588-812D-0646DB1FEDEC}" type="pres">
      <dgm:prSet presAssocID="{C776B30C-D5F6-4829-BD57-9ED46F293F1E}" presName="vert0" presStyleCnt="0">
        <dgm:presLayoutVars>
          <dgm:dir/>
          <dgm:animOne val="branch"/>
          <dgm:animLvl val="lvl"/>
        </dgm:presLayoutVars>
      </dgm:prSet>
      <dgm:spPr/>
    </dgm:pt>
    <dgm:pt modelId="{6DCBDA9C-D274-4697-A8FF-045B24247902}" type="pres">
      <dgm:prSet presAssocID="{174C27BE-7F16-4921-A3CE-CB431F8855BC}" presName="thickLine" presStyleLbl="alignNode1" presStyleIdx="0" presStyleCnt="9"/>
      <dgm:spPr/>
    </dgm:pt>
    <dgm:pt modelId="{3ED94E2A-7CAB-4183-97D5-1F42267F5974}" type="pres">
      <dgm:prSet presAssocID="{174C27BE-7F16-4921-A3CE-CB431F8855BC}" presName="horz1" presStyleCnt="0"/>
      <dgm:spPr/>
    </dgm:pt>
    <dgm:pt modelId="{A688935B-7C9E-426D-BE7A-BC5045557C29}" type="pres">
      <dgm:prSet presAssocID="{174C27BE-7F16-4921-A3CE-CB431F8855BC}" presName="tx1" presStyleLbl="revTx" presStyleIdx="0" presStyleCnt="9"/>
      <dgm:spPr/>
    </dgm:pt>
    <dgm:pt modelId="{25055AD7-F2A2-4169-A8BC-0CCBCD88E69B}" type="pres">
      <dgm:prSet presAssocID="{174C27BE-7F16-4921-A3CE-CB431F8855BC}" presName="vert1" presStyleCnt="0"/>
      <dgm:spPr/>
    </dgm:pt>
    <dgm:pt modelId="{CBEA148B-EE89-43A8-8C8E-1B32BFEF350D}" type="pres">
      <dgm:prSet presAssocID="{D7F243AE-6507-4D19-BF46-A49A1CF10634}" presName="thickLine" presStyleLbl="alignNode1" presStyleIdx="1" presStyleCnt="9"/>
      <dgm:spPr/>
    </dgm:pt>
    <dgm:pt modelId="{E0F0DFDB-371C-4C34-8FED-12C6F85073E1}" type="pres">
      <dgm:prSet presAssocID="{D7F243AE-6507-4D19-BF46-A49A1CF10634}" presName="horz1" presStyleCnt="0"/>
      <dgm:spPr/>
    </dgm:pt>
    <dgm:pt modelId="{1D21352B-7FC4-4C7F-B366-066DE21465BE}" type="pres">
      <dgm:prSet presAssocID="{D7F243AE-6507-4D19-BF46-A49A1CF10634}" presName="tx1" presStyleLbl="revTx" presStyleIdx="1" presStyleCnt="9"/>
      <dgm:spPr/>
    </dgm:pt>
    <dgm:pt modelId="{C519F8E6-82F0-4868-B29F-99D1433C383D}" type="pres">
      <dgm:prSet presAssocID="{D7F243AE-6507-4D19-BF46-A49A1CF10634}" presName="vert1" presStyleCnt="0"/>
      <dgm:spPr/>
    </dgm:pt>
    <dgm:pt modelId="{C24FC21D-9429-44E8-82E3-3D1D6464F4DC}" type="pres">
      <dgm:prSet presAssocID="{55F63C5B-CB54-4F60-A028-A2624CECD38F}" presName="thickLine" presStyleLbl="alignNode1" presStyleIdx="2" presStyleCnt="9"/>
      <dgm:spPr/>
    </dgm:pt>
    <dgm:pt modelId="{3966E24E-2163-4A9C-9064-1F556F41EAD9}" type="pres">
      <dgm:prSet presAssocID="{55F63C5B-CB54-4F60-A028-A2624CECD38F}" presName="horz1" presStyleCnt="0"/>
      <dgm:spPr/>
    </dgm:pt>
    <dgm:pt modelId="{5F37AD45-7BCD-4D87-8A23-092EE48BFF59}" type="pres">
      <dgm:prSet presAssocID="{55F63C5B-CB54-4F60-A028-A2624CECD38F}" presName="tx1" presStyleLbl="revTx" presStyleIdx="2" presStyleCnt="9"/>
      <dgm:spPr/>
    </dgm:pt>
    <dgm:pt modelId="{DA32BA1B-0AEC-4148-9CBF-EB092A0A3886}" type="pres">
      <dgm:prSet presAssocID="{55F63C5B-CB54-4F60-A028-A2624CECD38F}" presName="vert1" presStyleCnt="0"/>
      <dgm:spPr/>
    </dgm:pt>
    <dgm:pt modelId="{AF8F02CA-6107-41B8-A658-AE406793AED5}" type="pres">
      <dgm:prSet presAssocID="{E0C0DAA9-57C8-49EF-8DD2-5A5498B97F24}" presName="thickLine" presStyleLbl="alignNode1" presStyleIdx="3" presStyleCnt="9"/>
      <dgm:spPr/>
    </dgm:pt>
    <dgm:pt modelId="{CBFA2F3A-DD6C-4599-B919-F95BA46D29AB}" type="pres">
      <dgm:prSet presAssocID="{E0C0DAA9-57C8-49EF-8DD2-5A5498B97F24}" presName="horz1" presStyleCnt="0"/>
      <dgm:spPr/>
    </dgm:pt>
    <dgm:pt modelId="{824C5E8C-D9C3-4E41-B7F6-B2E3850472F3}" type="pres">
      <dgm:prSet presAssocID="{E0C0DAA9-57C8-49EF-8DD2-5A5498B97F24}" presName="tx1" presStyleLbl="revTx" presStyleIdx="3" presStyleCnt="9"/>
      <dgm:spPr/>
    </dgm:pt>
    <dgm:pt modelId="{99CC87CA-5F52-43FD-94D1-DFAE3A745D42}" type="pres">
      <dgm:prSet presAssocID="{E0C0DAA9-57C8-49EF-8DD2-5A5498B97F24}" presName="vert1" presStyleCnt="0"/>
      <dgm:spPr/>
    </dgm:pt>
    <dgm:pt modelId="{E99C8DE9-A45C-4E13-A893-58B2F7AE17CF}" type="pres">
      <dgm:prSet presAssocID="{8788FC26-EC44-4F77-92C6-41DB45A73E2D}" presName="thickLine" presStyleLbl="alignNode1" presStyleIdx="4" presStyleCnt="9"/>
      <dgm:spPr/>
    </dgm:pt>
    <dgm:pt modelId="{37CFCACF-8A50-471D-8A50-2EB5394E456B}" type="pres">
      <dgm:prSet presAssocID="{8788FC26-EC44-4F77-92C6-41DB45A73E2D}" presName="horz1" presStyleCnt="0"/>
      <dgm:spPr/>
    </dgm:pt>
    <dgm:pt modelId="{F834B626-ABEA-4009-A433-C163C615FA65}" type="pres">
      <dgm:prSet presAssocID="{8788FC26-EC44-4F77-92C6-41DB45A73E2D}" presName="tx1" presStyleLbl="revTx" presStyleIdx="4" presStyleCnt="9"/>
      <dgm:spPr/>
    </dgm:pt>
    <dgm:pt modelId="{6E1792CE-E835-459B-99BE-945DE3D7B393}" type="pres">
      <dgm:prSet presAssocID="{8788FC26-EC44-4F77-92C6-41DB45A73E2D}" presName="vert1" presStyleCnt="0"/>
      <dgm:spPr/>
    </dgm:pt>
    <dgm:pt modelId="{08CCA619-558B-4763-8BEB-85C51F4F4861}" type="pres">
      <dgm:prSet presAssocID="{796AC2E8-531D-4897-A409-A56E6C4D3911}" presName="thickLine" presStyleLbl="alignNode1" presStyleIdx="5" presStyleCnt="9"/>
      <dgm:spPr/>
    </dgm:pt>
    <dgm:pt modelId="{B01F4F20-4F68-491D-8FCF-E53B4F706A55}" type="pres">
      <dgm:prSet presAssocID="{796AC2E8-531D-4897-A409-A56E6C4D3911}" presName="horz1" presStyleCnt="0"/>
      <dgm:spPr/>
    </dgm:pt>
    <dgm:pt modelId="{73CECDC1-3F09-41AC-8F07-E833F6B297AD}" type="pres">
      <dgm:prSet presAssocID="{796AC2E8-531D-4897-A409-A56E6C4D3911}" presName="tx1" presStyleLbl="revTx" presStyleIdx="5" presStyleCnt="9"/>
      <dgm:spPr/>
    </dgm:pt>
    <dgm:pt modelId="{F0C8F259-6897-4CBA-9C33-F4F77099E3B5}" type="pres">
      <dgm:prSet presAssocID="{796AC2E8-531D-4897-A409-A56E6C4D3911}" presName="vert1" presStyleCnt="0"/>
      <dgm:spPr/>
    </dgm:pt>
    <dgm:pt modelId="{1636E7BC-1945-4467-AC80-62316F528B5F}" type="pres">
      <dgm:prSet presAssocID="{F6E37F4F-20C6-44C9-94BD-7743EF31662C}" presName="thickLine" presStyleLbl="alignNode1" presStyleIdx="6" presStyleCnt="9"/>
      <dgm:spPr/>
    </dgm:pt>
    <dgm:pt modelId="{9FB4EB5C-42C1-48D0-B864-7EA353CE0A5C}" type="pres">
      <dgm:prSet presAssocID="{F6E37F4F-20C6-44C9-94BD-7743EF31662C}" presName="horz1" presStyleCnt="0"/>
      <dgm:spPr/>
    </dgm:pt>
    <dgm:pt modelId="{4055D8B6-44FE-4285-94EB-EC28EFE76773}" type="pres">
      <dgm:prSet presAssocID="{F6E37F4F-20C6-44C9-94BD-7743EF31662C}" presName="tx1" presStyleLbl="revTx" presStyleIdx="6" presStyleCnt="9"/>
      <dgm:spPr/>
    </dgm:pt>
    <dgm:pt modelId="{6020DD5C-5EE3-4786-B5F1-FF4CD01EF8A3}" type="pres">
      <dgm:prSet presAssocID="{F6E37F4F-20C6-44C9-94BD-7743EF31662C}" presName="vert1" presStyleCnt="0"/>
      <dgm:spPr/>
    </dgm:pt>
    <dgm:pt modelId="{F2A5D291-5257-43A8-A694-AF8A2922D5EF}" type="pres">
      <dgm:prSet presAssocID="{6AFEE8BF-561A-4080-B36C-71ACD4BE8A67}" presName="thickLine" presStyleLbl="alignNode1" presStyleIdx="7" presStyleCnt="9"/>
      <dgm:spPr/>
    </dgm:pt>
    <dgm:pt modelId="{BF580C98-8851-4503-ADAC-CE0EED1C5FEA}" type="pres">
      <dgm:prSet presAssocID="{6AFEE8BF-561A-4080-B36C-71ACD4BE8A67}" presName="horz1" presStyleCnt="0"/>
      <dgm:spPr/>
    </dgm:pt>
    <dgm:pt modelId="{EB61B921-57A4-49E9-8EFA-F91865781DA1}" type="pres">
      <dgm:prSet presAssocID="{6AFEE8BF-561A-4080-B36C-71ACD4BE8A67}" presName="tx1" presStyleLbl="revTx" presStyleIdx="7" presStyleCnt="9"/>
      <dgm:spPr/>
    </dgm:pt>
    <dgm:pt modelId="{40584C0F-6609-4338-AF84-461C680AFA54}" type="pres">
      <dgm:prSet presAssocID="{6AFEE8BF-561A-4080-B36C-71ACD4BE8A67}" presName="vert1" presStyleCnt="0"/>
      <dgm:spPr/>
    </dgm:pt>
    <dgm:pt modelId="{AF7E174F-47AC-44F3-80CE-E9AB1CC3DB8B}" type="pres">
      <dgm:prSet presAssocID="{CF166AA1-F2B9-4D07-9F2B-8A027C85B835}" presName="thickLine" presStyleLbl="alignNode1" presStyleIdx="8" presStyleCnt="9"/>
      <dgm:spPr/>
    </dgm:pt>
    <dgm:pt modelId="{2E285B46-805F-41A8-A67A-F156263C8CC2}" type="pres">
      <dgm:prSet presAssocID="{CF166AA1-F2B9-4D07-9F2B-8A027C85B835}" presName="horz1" presStyleCnt="0"/>
      <dgm:spPr/>
    </dgm:pt>
    <dgm:pt modelId="{CCACFAF6-D4A6-4E89-A989-D4B8B0B000CF}" type="pres">
      <dgm:prSet presAssocID="{CF166AA1-F2B9-4D07-9F2B-8A027C85B835}" presName="tx1" presStyleLbl="revTx" presStyleIdx="8" presStyleCnt="9"/>
      <dgm:spPr/>
    </dgm:pt>
    <dgm:pt modelId="{EA0D058D-12CF-4B92-8F17-2F01CC02D351}" type="pres">
      <dgm:prSet presAssocID="{CF166AA1-F2B9-4D07-9F2B-8A027C85B835}" presName="vert1" presStyleCnt="0"/>
      <dgm:spPr/>
    </dgm:pt>
  </dgm:ptLst>
  <dgm:cxnLst>
    <dgm:cxn modelId="{DD353101-BEA2-4BEE-9F14-B11E30169A17}" type="presOf" srcId="{E0C0DAA9-57C8-49EF-8DD2-5A5498B97F24}" destId="{824C5E8C-D9C3-4E41-B7F6-B2E3850472F3}" srcOrd="0" destOrd="0" presId="urn:microsoft.com/office/officeart/2008/layout/LinedList"/>
    <dgm:cxn modelId="{1C721006-7E18-465A-BB87-1221A060D26E}" type="presOf" srcId="{F6E37F4F-20C6-44C9-94BD-7743EF31662C}" destId="{4055D8B6-44FE-4285-94EB-EC28EFE76773}" srcOrd="0" destOrd="0" presId="urn:microsoft.com/office/officeart/2008/layout/LinedList"/>
    <dgm:cxn modelId="{B5352625-925D-48B1-97DB-C263A7802EFC}" srcId="{C776B30C-D5F6-4829-BD57-9ED46F293F1E}" destId="{E0C0DAA9-57C8-49EF-8DD2-5A5498B97F24}" srcOrd="3" destOrd="0" parTransId="{7EEB8789-AE0F-4517-93AE-F9C75F2A54AB}" sibTransId="{1CD09983-748F-4E21-930F-722F86A1EAA0}"/>
    <dgm:cxn modelId="{8EEE532C-AAEC-45C9-B3A9-D6B0D1C08953}" srcId="{C776B30C-D5F6-4829-BD57-9ED46F293F1E}" destId="{D7F243AE-6507-4D19-BF46-A49A1CF10634}" srcOrd="1" destOrd="0" parTransId="{9F8D9A59-5485-48B6-80DE-B4DABA0C4600}" sibTransId="{993583B1-7416-4896-9258-4C6B2AB49113}"/>
    <dgm:cxn modelId="{B8EE802E-8A52-471A-8F27-ED1840D20D9D}" type="presOf" srcId="{CF166AA1-F2B9-4D07-9F2B-8A027C85B835}" destId="{CCACFAF6-D4A6-4E89-A989-D4B8B0B000CF}" srcOrd="0" destOrd="0" presId="urn:microsoft.com/office/officeart/2008/layout/LinedList"/>
    <dgm:cxn modelId="{720EB834-CE56-43B2-93A1-9F05196F9F08}" srcId="{C776B30C-D5F6-4829-BD57-9ED46F293F1E}" destId="{F6E37F4F-20C6-44C9-94BD-7743EF31662C}" srcOrd="6" destOrd="0" parTransId="{31EBE21A-5576-40A0-B6DA-192602DA46D9}" sibTransId="{2E3B1566-FDA1-4CA7-9EFC-EC704C73162D}"/>
    <dgm:cxn modelId="{D05DD63D-58E6-46A8-9DAD-FCDDF6899850}" srcId="{C776B30C-D5F6-4829-BD57-9ED46F293F1E}" destId="{796AC2E8-531D-4897-A409-A56E6C4D3911}" srcOrd="5" destOrd="0" parTransId="{0A416E02-2405-49FB-BD92-23B14AFD886A}" sibTransId="{84826C12-DA01-4C5D-98B8-B7E2EBF0C8F6}"/>
    <dgm:cxn modelId="{53324540-2C33-447B-975C-982397F27400}" srcId="{C776B30C-D5F6-4829-BD57-9ED46F293F1E}" destId="{6AFEE8BF-561A-4080-B36C-71ACD4BE8A67}" srcOrd="7" destOrd="0" parTransId="{A08B2587-1466-4726-AE05-B572CB353F90}" sibTransId="{CEB04630-713A-4721-B021-E985FD7A4AD9}"/>
    <dgm:cxn modelId="{BA65EF5D-BB47-4426-B536-49252303899C}" type="presOf" srcId="{D7F243AE-6507-4D19-BF46-A49A1CF10634}" destId="{1D21352B-7FC4-4C7F-B366-066DE21465BE}" srcOrd="0" destOrd="0" presId="urn:microsoft.com/office/officeart/2008/layout/LinedList"/>
    <dgm:cxn modelId="{36B53A69-32CE-43B7-BC3D-D8E22854A8E2}" type="presOf" srcId="{174C27BE-7F16-4921-A3CE-CB431F8855BC}" destId="{A688935B-7C9E-426D-BE7A-BC5045557C29}" srcOrd="0" destOrd="0" presId="urn:microsoft.com/office/officeart/2008/layout/LinedList"/>
    <dgm:cxn modelId="{FAD76956-D7D5-4EF1-BA70-4E9EED15A4B2}" srcId="{C776B30C-D5F6-4829-BD57-9ED46F293F1E}" destId="{55F63C5B-CB54-4F60-A028-A2624CECD38F}" srcOrd="2" destOrd="0" parTransId="{5C535E1F-6EA7-4767-ABFF-A83D0219EA8C}" sibTransId="{AFAB61D5-29FC-457E-9D2D-0A769B84ECF9}"/>
    <dgm:cxn modelId="{FFA6F259-241F-46C3-BA0F-822B27636D55}" type="presOf" srcId="{C776B30C-D5F6-4829-BD57-9ED46F293F1E}" destId="{4F55EEE3-7EF4-4588-812D-0646DB1FEDEC}" srcOrd="0" destOrd="0" presId="urn:microsoft.com/office/officeart/2008/layout/LinedList"/>
    <dgm:cxn modelId="{59409884-D47C-4F6C-8870-9C04CB19F173}" type="presOf" srcId="{55F63C5B-CB54-4F60-A028-A2624CECD38F}" destId="{5F37AD45-7BCD-4D87-8A23-092EE48BFF59}" srcOrd="0" destOrd="0" presId="urn:microsoft.com/office/officeart/2008/layout/LinedList"/>
    <dgm:cxn modelId="{E03E8D99-ECFA-441B-86CB-8341FFE5FA99}" type="presOf" srcId="{8788FC26-EC44-4F77-92C6-41DB45A73E2D}" destId="{F834B626-ABEA-4009-A433-C163C615FA65}" srcOrd="0" destOrd="0" presId="urn:microsoft.com/office/officeart/2008/layout/LinedList"/>
    <dgm:cxn modelId="{BC18069C-4D2C-4824-B876-95922635445A}" srcId="{C776B30C-D5F6-4829-BD57-9ED46F293F1E}" destId="{174C27BE-7F16-4921-A3CE-CB431F8855BC}" srcOrd="0" destOrd="0" parTransId="{933D3667-3B7F-42E1-8C03-9BC7681AD03A}" sibTransId="{1F3ABC0E-F3D5-4CDB-9A16-5E2D6B8E4E32}"/>
    <dgm:cxn modelId="{9FA6C2A0-26E3-4B21-99DC-DEAAEF3960BB}" srcId="{C776B30C-D5F6-4829-BD57-9ED46F293F1E}" destId="{CF166AA1-F2B9-4D07-9F2B-8A027C85B835}" srcOrd="8" destOrd="0" parTransId="{073BBEFF-CB02-4A73-87A0-225A8F0F9E61}" sibTransId="{1B308972-896A-4967-AA31-525C027EF05B}"/>
    <dgm:cxn modelId="{F9D353B3-C8B1-4570-8999-F5A7B5737380}" srcId="{C776B30C-D5F6-4829-BD57-9ED46F293F1E}" destId="{8788FC26-EC44-4F77-92C6-41DB45A73E2D}" srcOrd="4" destOrd="0" parTransId="{C091DBF5-C57A-4E3D-9B12-844A3CA82F2C}" sibTransId="{6ACA235C-D64D-4F05-9AED-562F2DE43CD8}"/>
    <dgm:cxn modelId="{441A2BDE-6FA1-4E20-86E4-CC3EFE11C992}" type="presOf" srcId="{796AC2E8-531D-4897-A409-A56E6C4D3911}" destId="{73CECDC1-3F09-41AC-8F07-E833F6B297AD}" srcOrd="0" destOrd="0" presId="urn:microsoft.com/office/officeart/2008/layout/LinedList"/>
    <dgm:cxn modelId="{2D7934DF-2BEC-4856-8775-53921DDD299A}" type="presOf" srcId="{6AFEE8BF-561A-4080-B36C-71ACD4BE8A67}" destId="{EB61B921-57A4-49E9-8EFA-F91865781DA1}" srcOrd="0" destOrd="0" presId="urn:microsoft.com/office/officeart/2008/layout/LinedList"/>
    <dgm:cxn modelId="{A7250993-A7FC-4FE9-AFD2-EC8D0C267471}" type="presParOf" srcId="{4F55EEE3-7EF4-4588-812D-0646DB1FEDEC}" destId="{6DCBDA9C-D274-4697-A8FF-045B24247902}" srcOrd="0" destOrd="0" presId="urn:microsoft.com/office/officeart/2008/layout/LinedList"/>
    <dgm:cxn modelId="{310876B6-7168-4DE1-ABE3-E1672C782015}" type="presParOf" srcId="{4F55EEE3-7EF4-4588-812D-0646DB1FEDEC}" destId="{3ED94E2A-7CAB-4183-97D5-1F42267F5974}" srcOrd="1" destOrd="0" presId="urn:microsoft.com/office/officeart/2008/layout/LinedList"/>
    <dgm:cxn modelId="{D9CBD15B-264A-4E21-9044-2101E92A5C1C}" type="presParOf" srcId="{3ED94E2A-7CAB-4183-97D5-1F42267F5974}" destId="{A688935B-7C9E-426D-BE7A-BC5045557C29}" srcOrd="0" destOrd="0" presId="urn:microsoft.com/office/officeart/2008/layout/LinedList"/>
    <dgm:cxn modelId="{6689D8D4-5BF4-4143-88F0-A362751226D0}" type="presParOf" srcId="{3ED94E2A-7CAB-4183-97D5-1F42267F5974}" destId="{25055AD7-F2A2-4169-A8BC-0CCBCD88E69B}" srcOrd="1" destOrd="0" presId="urn:microsoft.com/office/officeart/2008/layout/LinedList"/>
    <dgm:cxn modelId="{0D119CD8-2EED-46AF-BB31-EDC3133836EF}" type="presParOf" srcId="{4F55EEE3-7EF4-4588-812D-0646DB1FEDEC}" destId="{CBEA148B-EE89-43A8-8C8E-1B32BFEF350D}" srcOrd="2" destOrd="0" presId="urn:microsoft.com/office/officeart/2008/layout/LinedList"/>
    <dgm:cxn modelId="{1CEC007B-AB82-4038-9EC6-A02398B37004}" type="presParOf" srcId="{4F55EEE3-7EF4-4588-812D-0646DB1FEDEC}" destId="{E0F0DFDB-371C-4C34-8FED-12C6F85073E1}" srcOrd="3" destOrd="0" presId="urn:microsoft.com/office/officeart/2008/layout/LinedList"/>
    <dgm:cxn modelId="{82D68082-AB88-43E7-AC7E-4F33BD594A6A}" type="presParOf" srcId="{E0F0DFDB-371C-4C34-8FED-12C6F85073E1}" destId="{1D21352B-7FC4-4C7F-B366-066DE21465BE}" srcOrd="0" destOrd="0" presId="urn:microsoft.com/office/officeart/2008/layout/LinedList"/>
    <dgm:cxn modelId="{54D87503-2018-4997-B166-6D170667E3A9}" type="presParOf" srcId="{E0F0DFDB-371C-4C34-8FED-12C6F85073E1}" destId="{C519F8E6-82F0-4868-B29F-99D1433C383D}" srcOrd="1" destOrd="0" presId="urn:microsoft.com/office/officeart/2008/layout/LinedList"/>
    <dgm:cxn modelId="{C6075157-A30A-437C-90C4-FB0974D2D849}" type="presParOf" srcId="{4F55EEE3-7EF4-4588-812D-0646DB1FEDEC}" destId="{C24FC21D-9429-44E8-82E3-3D1D6464F4DC}" srcOrd="4" destOrd="0" presId="urn:microsoft.com/office/officeart/2008/layout/LinedList"/>
    <dgm:cxn modelId="{C5AB7D68-B44E-4F20-B293-86C6C81046F8}" type="presParOf" srcId="{4F55EEE3-7EF4-4588-812D-0646DB1FEDEC}" destId="{3966E24E-2163-4A9C-9064-1F556F41EAD9}" srcOrd="5" destOrd="0" presId="urn:microsoft.com/office/officeart/2008/layout/LinedList"/>
    <dgm:cxn modelId="{76C9CFE9-5615-4633-96F0-E91A2142E44B}" type="presParOf" srcId="{3966E24E-2163-4A9C-9064-1F556F41EAD9}" destId="{5F37AD45-7BCD-4D87-8A23-092EE48BFF59}" srcOrd="0" destOrd="0" presId="urn:microsoft.com/office/officeart/2008/layout/LinedList"/>
    <dgm:cxn modelId="{C7C73AB9-D2A1-46D7-A91C-65D73D4A896D}" type="presParOf" srcId="{3966E24E-2163-4A9C-9064-1F556F41EAD9}" destId="{DA32BA1B-0AEC-4148-9CBF-EB092A0A3886}" srcOrd="1" destOrd="0" presId="urn:microsoft.com/office/officeart/2008/layout/LinedList"/>
    <dgm:cxn modelId="{93648E50-32B4-48CB-A542-0464D0343175}" type="presParOf" srcId="{4F55EEE3-7EF4-4588-812D-0646DB1FEDEC}" destId="{AF8F02CA-6107-41B8-A658-AE406793AED5}" srcOrd="6" destOrd="0" presId="urn:microsoft.com/office/officeart/2008/layout/LinedList"/>
    <dgm:cxn modelId="{2D77AFEE-3DBB-4062-9B6F-7C70F54AFBF1}" type="presParOf" srcId="{4F55EEE3-7EF4-4588-812D-0646DB1FEDEC}" destId="{CBFA2F3A-DD6C-4599-B919-F95BA46D29AB}" srcOrd="7" destOrd="0" presId="urn:microsoft.com/office/officeart/2008/layout/LinedList"/>
    <dgm:cxn modelId="{76F1B82F-3028-4C72-99FB-50EC9FD6A454}" type="presParOf" srcId="{CBFA2F3A-DD6C-4599-B919-F95BA46D29AB}" destId="{824C5E8C-D9C3-4E41-B7F6-B2E3850472F3}" srcOrd="0" destOrd="0" presId="urn:microsoft.com/office/officeart/2008/layout/LinedList"/>
    <dgm:cxn modelId="{842C4183-2187-43C1-A03B-6789B8CD0B5E}" type="presParOf" srcId="{CBFA2F3A-DD6C-4599-B919-F95BA46D29AB}" destId="{99CC87CA-5F52-43FD-94D1-DFAE3A745D42}" srcOrd="1" destOrd="0" presId="urn:microsoft.com/office/officeart/2008/layout/LinedList"/>
    <dgm:cxn modelId="{61469910-C487-4AA5-A1FF-3EAE6DA684E4}" type="presParOf" srcId="{4F55EEE3-7EF4-4588-812D-0646DB1FEDEC}" destId="{E99C8DE9-A45C-4E13-A893-58B2F7AE17CF}" srcOrd="8" destOrd="0" presId="urn:microsoft.com/office/officeart/2008/layout/LinedList"/>
    <dgm:cxn modelId="{0ECE94F8-6CC3-448D-A5CF-C71BEDD0972B}" type="presParOf" srcId="{4F55EEE3-7EF4-4588-812D-0646DB1FEDEC}" destId="{37CFCACF-8A50-471D-8A50-2EB5394E456B}" srcOrd="9" destOrd="0" presId="urn:microsoft.com/office/officeart/2008/layout/LinedList"/>
    <dgm:cxn modelId="{F15AE9EC-E52D-4DD7-8D51-DB965F6A98C8}" type="presParOf" srcId="{37CFCACF-8A50-471D-8A50-2EB5394E456B}" destId="{F834B626-ABEA-4009-A433-C163C615FA65}" srcOrd="0" destOrd="0" presId="urn:microsoft.com/office/officeart/2008/layout/LinedList"/>
    <dgm:cxn modelId="{D96C8817-59A2-4FB2-82AF-F1B95CC258E3}" type="presParOf" srcId="{37CFCACF-8A50-471D-8A50-2EB5394E456B}" destId="{6E1792CE-E835-459B-99BE-945DE3D7B393}" srcOrd="1" destOrd="0" presId="urn:microsoft.com/office/officeart/2008/layout/LinedList"/>
    <dgm:cxn modelId="{04ED2A46-BFB6-4EDD-870F-535B8DD2A8A1}" type="presParOf" srcId="{4F55EEE3-7EF4-4588-812D-0646DB1FEDEC}" destId="{08CCA619-558B-4763-8BEB-85C51F4F4861}" srcOrd="10" destOrd="0" presId="urn:microsoft.com/office/officeart/2008/layout/LinedList"/>
    <dgm:cxn modelId="{E20EC604-3552-431C-A474-8EC05F01AADD}" type="presParOf" srcId="{4F55EEE3-7EF4-4588-812D-0646DB1FEDEC}" destId="{B01F4F20-4F68-491D-8FCF-E53B4F706A55}" srcOrd="11" destOrd="0" presId="urn:microsoft.com/office/officeart/2008/layout/LinedList"/>
    <dgm:cxn modelId="{4D42B9FD-67DD-4D37-942A-EF615589C32A}" type="presParOf" srcId="{B01F4F20-4F68-491D-8FCF-E53B4F706A55}" destId="{73CECDC1-3F09-41AC-8F07-E833F6B297AD}" srcOrd="0" destOrd="0" presId="urn:microsoft.com/office/officeart/2008/layout/LinedList"/>
    <dgm:cxn modelId="{A2AED7B2-C433-4A76-8E11-28ACF6A4BAFD}" type="presParOf" srcId="{B01F4F20-4F68-491D-8FCF-E53B4F706A55}" destId="{F0C8F259-6897-4CBA-9C33-F4F77099E3B5}" srcOrd="1" destOrd="0" presId="urn:microsoft.com/office/officeart/2008/layout/LinedList"/>
    <dgm:cxn modelId="{4CEE7AA1-4A7C-49ED-8D64-2AAD835FF2C3}" type="presParOf" srcId="{4F55EEE3-7EF4-4588-812D-0646DB1FEDEC}" destId="{1636E7BC-1945-4467-AC80-62316F528B5F}" srcOrd="12" destOrd="0" presId="urn:microsoft.com/office/officeart/2008/layout/LinedList"/>
    <dgm:cxn modelId="{48216810-7663-4233-A216-719D073CB85D}" type="presParOf" srcId="{4F55EEE3-7EF4-4588-812D-0646DB1FEDEC}" destId="{9FB4EB5C-42C1-48D0-B864-7EA353CE0A5C}" srcOrd="13" destOrd="0" presId="urn:microsoft.com/office/officeart/2008/layout/LinedList"/>
    <dgm:cxn modelId="{204B1713-4612-4FE4-ABEB-3DFEE73240F4}" type="presParOf" srcId="{9FB4EB5C-42C1-48D0-B864-7EA353CE0A5C}" destId="{4055D8B6-44FE-4285-94EB-EC28EFE76773}" srcOrd="0" destOrd="0" presId="urn:microsoft.com/office/officeart/2008/layout/LinedList"/>
    <dgm:cxn modelId="{77818BBD-3C9A-4B14-8CE4-FA89C3DE0FB1}" type="presParOf" srcId="{9FB4EB5C-42C1-48D0-B864-7EA353CE0A5C}" destId="{6020DD5C-5EE3-4786-B5F1-FF4CD01EF8A3}" srcOrd="1" destOrd="0" presId="urn:microsoft.com/office/officeart/2008/layout/LinedList"/>
    <dgm:cxn modelId="{6B87DB5C-E3AC-49A9-9B7E-0337D16855CF}" type="presParOf" srcId="{4F55EEE3-7EF4-4588-812D-0646DB1FEDEC}" destId="{F2A5D291-5257-43A8-A694-AF8A2922D5EF}" srcOrd="14" destOrd="0" presId="urn:microsoft.com/office/officeart/2008/layout/LinedList"/>
    <dgm:cxn modelId="{D3A478CE-3434-4691-B1B2-2B02EEF93091}" type="presParOf" srcId="{4F55EEE3-7EF4-4588-812D-0646DB1FEDEC}" destId="{BF580C98-8851-4503-ADAC-CE0EED1C5FEA}" srcOrd="15" destOrd="0" presId="urn:microsoft.com/office/officeart/2008/layout/LinedList"/>
    <dgm:cxn modelId="{6BAF54B4-CD41-44DF-9F91-7A3D58450700}" type="presParOf" srcId="{BF580C98-8851-4503-ADAC-CE0EED1C5FEA}" destId="{EB61B921-57A4-49E9-8EFA-F91865781DA1}" srcOrd="0" destOrd="0" presId="urn:microsoft.com/office/officeart/2008/layout/LinedList"/>
    <dgm:cxn modelId="{61BB77E2-F3C5-476E-9D3A-CE0207D73AA1}" type="presParOf" srcId="{BF580C98-8851-4503-ADAC-CE0EED1C5FEA}" destId="{40584C0F-6609-4338-AF84-461C680AFA54}" srcOrd="1" destOrd="0" presId="urn:microsoft.com/office/officeart/2008/layout/LinedList"/>
    <dgm:cxn modelId="{D63456C9-8E59-4144-B96F-E94C91BA8957}" type="presParOf" srcId="{4F55EEE3-7EF4-4588-812D-0646DB1FEDEC}" destId="{AF7E174F-47AC-44F3-80CE-E9AB1CC3DB8B}" srcOrd="16" destOrd="0" presId="urn:microsoft.com/office/officeart/2008/layout/LinedList"/>
    <dgm:cxn modelId="{84817C89-0AB1-4EA9-980E-83A0492D21BD}" type="presParOf" srcId="{4F55EEE3-7EF4-4588-812D-0646DB1FEDEC}" destId="{2E285B46-805F-41A8-A67A-F156263C8CC2}" srcOrd="17" destOrd="0" presId="urn:microsoft.com/office/officeart/2008/layout/LinedList"/>
    <dgm:cxn modelId="{20320F8B-2730-48C9-BFDC-0E15F60A642F}" type="presParOf" srcId="{2E285B46-805F-41A8-A67A-F156263C8CC2}" destId="{CCACFAF6-D4A6-4E89-A989-D4B8B0B000CF}" srcOrd="0" destOrd="0" presId="urn:microsoft.com/office/officeart/2008/layout/LinedList"/>
    <dgm:cxn modelId="{F14A2C78-148C-4A63-B7FC-BD9099B8762D}" type="presParOf" srcId="{2E285B46-805F-41A8-A67A-F156263C8CC2}" destId="{EA0D058D-12CF-4B92-8F17-2F01CC02D351}"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46BEC4-54F0-470E-9CDD-D1258AFA4ED8}">
      <dsp:nvSpPr>
        <dsp:cNvPr id="0" name=""/>
        <dsp:cNvSpPr/>
      </dsp:nvSpPr>
      <dsp:spPr>
        <a:xfrm>
          <a:off x="0" y="2065"/>
          <a:ext cx="3970826"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49FCEE-0852-403F-BD33-0AC10DF1B678}">
      <dsp:nvSpPr>
        <dsp:cNvPr id="0" name=""/>
        <dsp:cNvSpPr/>
      </dsp:nvSpPr>
      <dsp:spPr>
        <a:xfrm>
          <a:off x="0" y="2065"/>
          <a:ext cx="3970826" cy="7042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latin typeface="Calibri"/>
              <a:cs typeface="Calibri"/>
            </a:rPr>
            <a:t>Executive Summary</a:t>
          </a:r>
        </a:p>
      </dsp:txBody>
      <dsp:txXfrm>
        <a:off x="0" y="2065"/>
        <a:ext cx="3970826" cy="704247"/>
      </dsp:txXfrm>
    </dsp:sp>
    <dsp:sp modelId="{5311F5C3-374F-42F8-9D31-8050E965E23B}">
      <dsp:nvSpPr>
        <dsp:cNvPr id="0" name=""/>
        <dsp:cNvSpPr/>
      </dsp:nvSpPr>
      <dsp:spPr>
        <a:xfrm>
          <a:off x="0" y="706312"/>
          <a:ext cx="3970826" cy="0"/>
        </a:xfrm>
        <a:prstGeom prst="line">
          <a:avLst/>
        </a:prstGeom>
        <a:solidFill>
          <a:schemeClr val="accent2">
            <a:hueOff val="1288723"/>
            <a:satOff val="-3699"/>
            <a:lumOff val="-5922"/>
            <a:alphaOff val="0"/>
          </a:schemeClr>
        </a:solidFill>
        <a:ln w="19050" cap="flat" cmpd="sng" algn="ctr">
          <a:solidFill>
            <a:schemeClr val="accent2">
              <a:hueOff val="1288723"/>
              <a:satOff val="-3699"/>
              <a:lumOff val="-592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BCDF12-7A60-4188-B8A2-A1BBD8E557D7}">
      <dsp:nvSpPr>
        <dsp:cNvPr id="0" name=""/>
        <dsp:cNvSpPr/>
      </dsp:nvSpPr>
      <dsp:spPr>
        <a:xfrm>
          <a:off x="0" y="706312"/>
          <a:ext cx="3970826" cy="7042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latin typeface="Calibri"/>
              <a:cs typeface="Calibri"/>
            </a:rPr>
            <a:t>Introduction </a:t>
          </a:r>
        </a:p>
      </dsp:txBody>
      <dsp:txXfrm>
        <a:off x="0" y="706312"/>
        <a:ext cx="3970826" cy="704247"/>
      </dsp:txXfrm>
    </dsp:sp>
    <dsp:sp modelId="{BDF7B46B-817D-4336-B43F-6B2534B9833B}">
      <dsp:nvSpPr>
        <dsp:cNvPr id="0" name=""/>
        <dsp:cNvSpPr/>
      </dsp:nvSpPr>
      <dsp:spPr>
        <a:xfrm>
          <a:off x="0" y="1410560"/>
          <a:ext cx="3970826" cy="0"/>
        </a:xfrm>
        <a:prstGeom prst="line">
          <a:avLst/>
        </a:prstGeom>
        <a:solidFill>
          <a:schemeClr val="accent2">
            <a:hueOff val="2577445"/>
            <a:satOff val="-7397"/>
            <a:lumOff val="-11844"/>
            <a:alphaOff val="0"/>
          </a:schemeClr>
        </a:solidFill>
        <a:ln w="19050" cap="flat" cmpd="sng" algn="ctr">
          <a:solidFill>
            <a:schemeClr val="accent2">
              <a:hueOff val="2577445"/>
              <a:satOff val="-7397"/>
              <a:lumOff val="-1184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48A3D46-EFE8-4C14-9659-29062DAE0342}">
      <dsp:nvSpPr>
        <dsp:cNvPr id="0" name=""/>
        <dsp:cNvSpPr/>
      </dsp:nvSpPr>
      <dsp:spPr>
        <a:xfrm>
          <a:off x="0" y="1410560"/>
          <a:ext cx="3970826" cy="7042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latin typeface="Calibri"/>
              <a:cs typeface="Calibri"/>
            </a:rPr>
            <a:t>Analysis</a:t>
          </a:r>
        </a:p>
      </dsp:txBody>
      <dsp:txXfrm>
        <a:off x="0" y="1410560"/>
        <a:ext cx="3970826" cy="704247"/>
      </dsp:txXfrm>
    </dsp:sp>
    <dsp:sp modelId="{8CE36E7E-84ED-401A-963A-AC1FEC34FDC1}">
      <dsp:nvSpPr>
        <dsp:cNvPr id="0" name=""/>
        <dsp:cNvSpPr/>
      </dsp:nvSpPr>
      <dsp:spPr>
        <a:xfrm>
          <a:off x="0" y="2114808"/>
          <a:ext cx="3970826" cy="0"/>
        </a:xfrm>
        <a:prstGeom prst="line">
          <a:avLst/>
        </a:prstGeom>
        <a:solidFill>
          <a:schemeClr val="accent2">
            <a:hueOff val="3866169"/>
            <a:satOff val="-11096"/>
            <a:lumOff val="-17765"/>
            <a:alphaOff val="0"/>
          </a:schemeClr>
        </a:solidFill>
        <a:ln w="19050" cap="flat" cmpd="sng" algn="ctr">
          <a:solidFill>
            <a:schemeClr val="accent2">
              <a:hueOff val="3866169"/>
              <a:satOff val="-11096"/>
              <a:lumOff val="-17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A08A81D-EA74-4113-81FF-CD09D879AE54}">
      <dsp:nvSpPr>
        <dsp:cNvPr id="0" name=""/>
        <dsp:cNvSpPr/>
      </dsp:nvSpPr>
      <dsp:spPr>
        <a:xfrm>
          <a:off x="0" y="2114808"/>
          <a:ext cx="3970826" cy="7042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latin typeface="Calibri"/>
              <a:cs typeface="Calibri"/>
            </a:rPr>
            <a:t>Conclusion</a:t>
          </a:r>
        </a:p>
      </dsp:txBody>
      <dsp:txXfrm>
        <a:off x="0" y="2114808"/>
        <a:ext cx="3970826" cy="704247"/>
      </dsp:txXfrm>
    </dsp:sp>
    <dsp:sp modelId="{2D8D94F1-3930-46A7-9DD3-61890A503DAF}">
      <dsp:nvSpPr>
        <dsp:cNvPr id="0" name=""/>
        <dsp:cNvSpPr/>
      </dsp:nvSpPr>
      <dsp:spPr>
        <a:xfrm>
          <a:off x="0" y="2819055"/>
          <a:ext cx="3970826" cy="0"/>
        </a:xfrm>
        <a:prstGeom prst="line">
          <a:avLst/>
        </a:prstGeom>
        <a:solidFill>
          <a:schemeClr val="accent2">
            <a:hueOff val="5154891"/>
            <a:satOff val="-14794"/>
            <a:lumOff val="-23687"/>
            <a:alphaOff val="0"/>
          </a:schemeClr>
        </a:solidFill>
        <a:ln w="19050" cap="flat" cmpd="sng" algn="ctr">
          <a:solidFill>
            <a:schemeClr val="accent2">
              <a:hueOff val="5154891"/>
              <a:satOff val="-14794"/>
              <a:lumOff val="-2368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992D89-9423-43E7-BB74-A45C2A270A9A}">
      <dsp:nvSpPr>
        <dsp:cNvPr id="0" name=""/>
        <dsp:cNvSpPr/>
      </dsp:nvSpPr>
      <dsp:spPr>
        <a:xfrm>
          <a:off x="0" y="2819055"/>
          <a:ext cx="3970826" cy="7042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dirty="0">
              <a:latin typeface="Calibri"/>
              <a:cs typeface="Calibri"/>
            </a:rPr>
            <a:t>Next Steps</a:t>
          </a:r>
        </a:p>
      </dsp:txBody>
      <dsp:txXfrm>
        <a:off x="0" y="2819055"/>
        <a:ext cx="3970826" cy="704247"/>
      </dsp:txXfrm>
    </dsp:sp>
    <dsp:sp modelId="{EFB6C6DA-9C10-40F1-9C52-36DE22253FBE}">
      <dsp:nvSpPr>
        <dsp:cNvPr id="0" name=""/>
        <dsp:cNvSpPr/>
      </dsp:nvSpPr>
      <dsp:spPr>
        <a:xfrm>
          <a:off x="0" y="3523303"/>
          <a:ext cx="3970826" cy="0"/>
        </a:xfrm>
        <a:prstGeom prst="line">
          <a:avLst/>
        </a:prstGeom>
        <a:solidFill>
          <a:schemeClr val="accent2">
            <a:hueOff val="6443614"/>
            <a:satOff val="-18493"/>
            <a:lumOff val="-29609"/>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93B094-CC23-4427-8CC8-3793A8BCB7ED}">
      <dsp:nvSpPr>
        <dsp:cNvPr id="0" name=""/>
        <dsp:cNvSpPr/>
      </dsp:nvSpPr>
      <dsp:spPr>
        <a:xfrm>
          <a:off x="0" y="3523303"/>
          <a:ext cx="3970826" cy="7042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rtl="0">
            <a:lnSpc>
              <a:spcPct val="90000"/>
            </a:lnSpc>
            <a:spcBef>
              <a:spcPct val="0"/>
            </a:spcBef>
            <a:spcAft>
              <a:spcPct val="35000"/>
            </a:spcAft>
            <a:buNone/>
          </a:pPr>
          <a:r>
            <a:rPr lang="en-US" sz="3600" kern="1200" dirty="0">
              <a:latin typeface="Calibri"/>
              <a:cs typeface="Calibri"/>
            </a:rPr>
            <a:t>Appendix &amp; Reference</a:t>
          </a:r>
        </a:p>
      </dsp:txBody>
      <dsp:txXfrm>
        <a:off x="0" y="3523303"/>
        <a:ext cx="3970826" cy="70424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CBDA9C-D274-4697-A8FF-045B24247902}">
      <dsp:nvSpPr>
        <dsp:cNvPr id="0" name=""/>
        <dsp:cNvSpPr/>
      </dsp:nvSpPr>
      <dsp:spPr>
        <a:xfrm>
          <a:off x="0" y="604"/>
          <a:ext cx="474617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88935B-7C9E-426D-BE7A-BC5045557C29}">
      <dsp:nvSpPr>
        <dsp:cNvPr id="0" name=""/>
        <dsp:cNvSpPr/>
      </dsp:nvSpPr>
      <dsp:spPr>
        <a:xfrm>
          <a:off x="0" y="604"/>
          <a:ext cx="4746173" cy="550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None/>
          </a:pPr>
          <a:r>
            <a:rPr lang="en-US" sz="1600" b="0" i="0" kern="1200" dirty="0">
              <a:latin typeface="Calibri"/>
              <a:cs typeface="Calibri"/>
            </a:rPr>
            <a:t>To increase acceptance rate, focus on:</a:t>
          </a:r>
          <a:endParaRPr lang="en-US" sz="1600" kern="1200" dirty="0">
            <a:latin typeface="Calibri"/>
            <a:cs typeface="Calibri"/>
          </a:endParaRPr>
        </a:p>
      </dsp:txBody>
      <dsp:txXfrm>
        <a:off x="0" y="604"/>
        <a:ext cx="4746173" cy="550079"/>
      </dsp:txXfrm>
    </dsp:sp>
    <dsp:sp modelId="{CBEA148B-EE89-43A8-8C8E-1B32BFEF350D}">
      <dsp:nvSpPr>
        <dsp:cNvPr id="0" name=""/>
        <dsp:cNvSpPr/>
      </dsp:nvSpPr>
      <dsp:spPr>
        <a:xfrm>
          <a:off x="0" y="550684"/>
          <a:ext cx="474617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21352B-7FC4-4C7F-B366-066DE21465BE}">
      <dsp:nvSpPr>
        <dsp:cNvPr id="0" name=""/>
        <dsp:cNvSpPr/>
      </dsp:nvSpPr>
      <dsp:spPr>
        <a:xfrm>
          <a:off x="0" y="550684"/>
          <a:ext cx="4746173" cy="550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None/>
          </a:pPr>
          <a:r>
            <a:rPr lang="en-US" sz="1600" b="0" i="0" kern="1200" dirty="0">
              <a:latin typeface="Calibri"/>
              <a:cs typeface="Calibri"/>
            </a:rPr>
            <a:t>	Educational campaigns</a:t>
          </a:r>
          <a:endParaRPr lang="en-US" sz="1600" kern="1200" dirty="0">
            <a:latin typeface="Calibri"/>
            <a:cs typeface="Calibri"/>
          </a:endParaRPr>
        </a:p>
      </dsp:txBody>
      <dsp:txXfrm>
        <a:off x="0" y="550684"/>
        <a:ext cx="4746173" cy="550079"/>
      </dsp:txXfrm>
    </dsp:sp>
    <dsp:sp modelId="{C24FC21D-9429-44E8-82E3-3D1D6464F4DC}">
      <dsp:nvSpPr>
        <dsp:cNvPr id="0" name=""/>
        <dsp:cNvSpPr/>
      </dsp:nvSpPr>
      <dsp:spPr>
        <a:xfrm>
          <a:off x="0" y="1100764"/>
          <a:ext cx="474617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F37AD45-7BCD-4D87-8A23-092EE48BFF59}">
      <dsp:nvSpPr>
        <dsp:cNvPr id="0" name=""/>
        <dsp:cNvSpPr/>
      </dsp:nvSpPr>
      <dsp:spPr>
        <a:xfrm>
          <a:off x="0" y="1100764"/>
          <a:ext cx="4746173" cy="550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None/>
          </a:pPr>
          <a:r>
            <a:rPr lang="en-US" sz="1600" b="0" i="0" kern="1200" dirty="0">
              <a:latin typeface="Calibri"/>
              <a:cs typeface="Calibri"/>
            </a:rPr>
            <a:t>	Highlighting benefits and success stories</a:t>
          </a:r>
          <a:endParaRPr lang="en-US" sz="1600" kern="1200" dirty="0">
            <a:latin typeface="Calibri"/>
            <a:cs typeface="Calibri"/>
          </a:endParaRPr>
        </a:p>
      </dsp:txBody>
      <dsp:txXfrm>
        <a:off x="0" y="1100764"/>
        <a:ext cx="4746173" cy="550079"/>
      </dsp:txXfrm>
    </dsp:sp>
    <dsp:sp modelId="{AF8F02CA-6107-41B8-A658-AE406793AED5}">
      <dsp:nvSpPr>
        <dsp:cNvPr id="0" name=""/>
        <dsp:cNvSpPr/>
      </dsp:nvSpPr>
      <dsp:spPr>
        <a:xfrm>
          <a:off x="0" y="1650843"/>
          <a:ext cx="474617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4C5E8C-D9C3-4E41-B7F6-B2E3850472F3}">
      <dsp:nvSpPr>
        <dsp:cNvPr id="0" name=""/>
        <dsp:cNvSpPr/>
      </dsp:nvSpPr>
      <dsp:spPr>
        <a:xfrm>
          <a:off x="0" y="1650843"/>
          <a:ext cx="4746173" cy="550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None/>
          </a:pPr>
          <a:r>
            <a:rPr lang="en-US" sz="1600" b="0" i="0" kern="1200">
              <a:latin typeface="Calibri"/>
              <a:cs typeface="Calibri"/>
            </a:rPr>
            <a:t>	Addressing ethical and societal concerns</a:t>
          </a:r>
          <a:endParaRPr lang="en-US" sz="1600" kern="1200">
            <a:latin typeface="Calibri"/>
            <a:cs typeface="Calibri"/>
          </a:endParaRPr>
        </a:p>
      </dsp:txBody>
      <dsp:txXfrm>
        <a:off x="0" y="1650843"/>
        <a:ext cx="4746173" cy="550079"/>
      </dsp:txXfrm>
    </dsp:sp>
    <dsp:sp modelId="{E99C8DE9-A45C-4E13-A893-58B2F7AE17CF}">
      <dsp:nvSpPr>
        <dsp:cNvPr id="0" name=""/>
        <dsp:cNvSpPr/>
      </dsp:nvSpPr>
      <dsp:spPr>
        <a:xfrm>
          <a:off x="0" y="2200923"/>
          <a:ext cx="474617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34B626-ABEA-4009-A433-C163C615FA65}">
      <dsp:nvSpPr>
        <dsp:cNvPr id="0" name=""/>
        <dsp:cNvSpPr/>
      </dsp:nvSpPr>
      <dsp:spPr>
        <a:xfrm>
          <a:off x="0" y="2200923"/>
          <a:ext cx="4746173" cy="550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None/>
          </a:pPr>
          <a:r>
            <a:rPr lang="en-US" sz="1600" b="0" i="0" kern="1200">
              <a:latin typeface="Calibri"/>
              <a:cs typeface="Calibri"/>
            </a:rPr>
            <a:t>	Engaging early adopters</a:t>
          </a:r>
          <a:endParaRPr lang="en-US" sz="1600" kern="1200">
            <a:latin typeface="Calibri"/>
            <a:cs typeface="Calibri"/>
          </a:endParaRPr>
        </a:p>
      </dsp:txBody>
      <dsp:txXfrm>
        <a:off x="0" y="2200923"/>
        <a:ext cx="4746173" cy="550079"/>
      </dsp:txXfrm>
    </dsp:sp>
    <dsp:sp modelId="{08CCA619-558B-4763-8BEB-85C51F4F4861}">
      <dsp:nvSpPr>
        <dsp:cNvPr id="0" name=""/>
        <dsp:cNvSpPr/>
      </dsp:nvSpPr>
      <dsp:spPr>
        <a:xfrm>
          <a:off x="0" y="2751003"/>
          <a:ext cx="474617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CECDC1-3F09-41AC-8F07-E833F6B297AD}">
      <dsp:nvSpPr>
        <dsp:cNvPr id="0" name=""/>
        <dsp:cNvSpPr/>
      </dsp:nvSpPr>
      <dsp:spPr>
        <a:xfrm>
          <a:off x="0" y="2751003"/>
          <a:ext cx="4746173" cy="550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kern="1200">
              <a:latin typeface="Calibri"/>
              <a:cs typeface="Calibri"/>
            </a:rPr>
            <a:t>	Collaborate with Hospitals</a:t>
          </a:r>
        </a:p>
      </dsp:txBody>
      <dsp:txXfrm>
        <a:off x="0" y="2751003"/>
        <a:ext cx="4746173" cy="550079"/>
      </dsp:txXfrm>
    </dsp:sp>
    <dsp:sp modelId="{1636E7BC-1945-4467-AC80-62316F528B5F}">
      <dsp:nvSpPr>
        <dsp:cNvPr id="0" name=""/>
        <dsp:cNvSpPr/>
      </dsp:nvSpPr>
      <dsp:spPr>
        <a:xfrm>
          <a:off x="0" y="3301083"/>
          <a:ext cx="474617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055D8B6-44FE-4285-94EB-EC28EFE76773}">
      <dsp:nvSpPr>
        <dsp:cNvPr id="0" name=""/>
        <dsp:cNvSpPr/>
      </dsp:nvSpPr>
      <dsp:spPr>
        <a:xfrm>
          <a:off x="0" y="3301083"/>
          <a:ext cx="4746173" cy="550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None/>
          </a:pPr>
          <a:r>
            <a:rPr lang="en-US" sz="1600" kern="1200">
              <a:latin typeface="Calibri"/>
              <a:cs typeface="Calibri"/>
            </a:rPr>
            <a:t>	Partner with OBGNY &amp; Pediatrician</a:t>
          </a:r>
        </a:p>
      </dsp:txBody>
      <dsp:txXfrm>
        <a:off x="0" y="3301083"/>
        <a:ext cx="4746173" cy="550079"/>
      </dsp:txXfrm>
    </dsp:sp>
    <dsp:sp modelId="{F2A5D291-5257-43A8-A694-AF8A2922D5EF}">
      <dsp:nvSpPr>
        <dsp:cNvPr id="0" name=""/>
        <dsp:cNvSpPr/>
      </dsp:nvSpPr>
      <dsp:spPr>
        <a:xfrm>
          <a:off x="0" y="3851162"/>
          <a:ext cx="474617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61B921-57A4-49E9-8EFA-F91865781DA1}">
      <dsp:nvSpPr>
        <dsp:cNvPr id="0" name=""/>
        <dsp:cNvSpPr/>
      </dsp:nvSpPr>
      <dsp:spPr>
        <a:xfrm>
          <a:off x="0" y="3851162"/>
          <a:ext cx="4746173" cy="550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None/>
          </a:pPr>
          <a:r>
            <a:rPr lang="en-US" sz="1600" b="0" i="0" kern="1200">
              <a:latin typeface="Calibri"/>
              <a:cs typeface="Calibri"/>
            </a:rPr>
            <a:t>	Continuously adapting based on feedback</a:t>
          </a:r>
          <a:endParaRPr lang="en-US" sz="1600" kern="1200">
            <a:latin typeface="Calibri"/>
            <a:cs typeface="Calibri"/>
          </a:endParaRPr>
        </a:p>
      </dsp:txBody>
      <dsp:txXfrm>
        <a:off x="0" y="3851162"/>
        <a:ext cx="4746173" cy="550079"/>
      </dsp:txXfrm>
    </dsp:sp>
    <dsp:sp modelId="{AF7E174F-47AC-44F3-80CE-E9AB1CC3DB8B}">
      <dsp:nvSpPr>
        <dsp:cNvPr id="0" name=""/>
        <dsp:cNvSpPr/>
      </dsp:nvSpPr>
      <dsp:spPr>
        <a:xfrm>
          <a:off x="0" y="4401242"/>
          <a:ext cx="4746173"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CACFAF6-D4A6-4E89-A989-D4B8B0B000CF}">
      <dsp:nvSpPr>
        <dsp:cNvPr id="0" name=""/>
        <dsp:cNvSpPr/>
      </dsp:nvSpPr>
      <dsp:spPr>
        <a:xfrm>
          <a:off x="0" y="4401242"/>
          <a:ext cx="4746173" cy="5500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just" defTabSz="533400">
            <a:lnSpc>
              <a:spcPct val="90000"/>
            </a:lnSpc>
            <a:spcBef>
              <a:spcPct val="0"/>
            </a:spcBef>
            <a:spcAft>
              <a:spcPct val="35000"/>
            </a:spcAft>
            <a:buNone/>
          </a:pPr>
          <a:r>
            <a:rPr lang="en-US" sz="1200" b="0" i="0" kern="1200">
              <a:latin typeface="Calibri"/>
              <a:cs typeface="Calibri"/>
            </a:rPr>
            <a:t>This comprehensive, data-driven approach ensures that the marketing strategy is tailored to the audience's needs and concerns, ultimately driving the adoption and acceptance of these innovative technologies.</a:t>
          </a:r>
          <a:endParaRPr lang="en-US" sz="1200" kern="1200">
            <a:latin typeface="Calibri"/>
            <a:cs typeface="Calibri"/>
          </a:endParaRPr>
        </a:p>
      </dsp:txBody>
      <dsp:txXfrm>
        <a:off x="0" y="4401242"/>
        <a:ext cx="4746173" cy="55007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2.png>
</file>

<file path=ppt/media/image3.pn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A3E40CD-2CE0-42B6-86CF-0CCF0345589B}" type="datetimeFigureOut">
              <a:rPr lang="en-CA" smtClean="0"/>
              <a:t>2024-07-24</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471275-F315-44D7-A993-5D4FACEC2B60}" type="slidenum">
              <a:rPr lang="en-CA" smtClean="0"/>
              <a:t>‹#›</a:t>
            </a:fld>
            <a:endParaRPr lang="en-CA"/>
          </a:p>
        </p:txBody>
      </p:sp>
    </p:spTree>
    <p:extLst>
      <p:ext uri="{BB962C8B-B14F-4D97-AF65-F5344CB8AC3E}">
        <p14:creationId xmlns:p14="http://schemas.microsoft.com/office/powerpoint/2010/main" val="11382201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kern="100">
                <a:effectLst/>
                <a:latin typeface="Aptos" panose="020B0004020202020204" pitchFamily="34" charset="0"/>
                <a:ea typeface="DengXian" panose="02010600030101010101" pitchFamily="2" charset="-122"/>
                <a:cs typeface="Times New Roman" panose="02020603050405020304" pitchFamily="18" charset="0"/>
              </a:rPr>
              <a:t>And Concern about AI tends to be higher than excitement. – Priya </a:t>
            </a:r>
          </a:p>
          <a:p>
            <a:endParaRPr lang="en-CA"/>
          </a:p>
        </p:txBody>
      </p:sp>
      <p:sp>
        <p:nvSpPr>
          <p:cNvPr id="4" name="Slide Number Placeholder 3"/>
          <p:cNvSpPr>
            <a:spLocks noGrp="1"/>
          </p:cNvSpPr>
          <p:nvPr>
            <p:ph type="sldNum" sz="quarter" idx="5"/>
          </p:nvPr>
        </p:nvSpPr>
        <p:spPr/>
        <p:txBody>
          <a:bodyPr/>
          <a:lstStyle/>
          <a:p>
            <a:fld id="{53471275-F315-44D7-A993-5D4FACEC2B60}" type="slidenum">
              <a:rPr lang="en-CA" smtClean="0"/>
              <a:t>5</a:t>
            </a:fld>
            <a:endParaRPr lang="en-CA"/>
          </a:p>
        </p:txBody>
      </p:sp>
    </p:spTree>
    <p:extLst>
      <p:ext uri="{BB962C8B-B14F-4D97-AF65-F5344CB8AC3E}">
        <p14:creationId xmlns:p14="http://schemas.microsoft.com/office/powerpoint/2010/main" val="24999797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kern="100">
                <a:effectLst/>
                <a:latin typeface="Aptos" panose="020B0004020202020204" pitchFamily="34" charset="0"/>
                <a:ea typeface="DengXian" panose="02010600030101010101" pitchFamily="2" charset="-122"/>
                <a:cs typeface="Times New Roman" panose="02020603050405020304" pitchFamily="18" charset="0"/>
              </a:rPr>
              <a:t>public acceptance could increase – </a:t>
            </a:r>
            <a:r>
              <a:rPr lang="en-CA" sz="1800" kern="100" err="1">
                <a:effectLst/>
                <a:latin typeface="Aptos" panose="020B0004020202020204" pitchFamily="34" charset="0"/>
                <a:ea typeface="DengXian" panose="02010600030101010101" pitchFamily="2" charset="-122"/>
                <a:cs typeface="Times New Roman" panose="02020603050405020304" pitchFamily="18" charset="0"/>
              </a:rPr>
              <a:t>Akriti</a:t>
            </a:r>
            <a:r>
              <a:rPr lang="en-CA" sz="1800" kern="100">
                <a:effectLst/>
                <a:latin typeface="Aptos" panose="020B0004020202020204" pitchFamily="34" charset="0"/>
                <a:ea typeface="DengXian" panose="02010600030101010101" pitchFamily="2" charset="-122"/>
                <a:cs typeface="Times New Roman" panose="02020603050405020304" pitchFamily="18" charset="0"/>
              </a:rPr>
              <a:t> </a:t>
            </a:r>
          </a:p>
          <a:p>
            <a:endParaRPr lang="en-CA"/>
          </a:p>
        </p:txBody>
      </p:sp>
      <p:sp>
        <p:nvSpPr>
          <p:cNvPr id="4" name="Slide Number Placeholder 3"/>
          <p:cNvSpPr>
            <a:spLocks noGrp="1"/>
          </p:cNvSpPr>
          <p:nvPr>
            <p:ph type="sldNum" sz="quarter" idx="5"/>
          </p:nvPr>
        </p:nvSpPr>
        <p:spPr/>
        <p:txBody>
          <a:bodyPr/>
          <a:lstStyle/>
          <a:p>
            <a:fld id="{53471275-F315-44D7-A993-5D4FACEC2B60}" type="slidenum">
              <a:rPr lang="en-CA" smtClean="0"/>
              <a:t>8</a:t>
            </a:fld>
            <a:endParaRPr lang="en-CA"/>
          </a:p>
        </p:txBody>
      </p:sp>
    </p:spTree>
    <p:extLst>
      <p:ext uri="{BB962C8B-B14F-4D97-AF65-F5344CB8AC3E}">
        <p14:creationId xmlns:p14="http://schemas.microsoft.com/office/powerpoint/2010/main" val="309323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kern="100">
                <a:effectLst/>
                <a:latin typeface="Aptos" panose="020B0004020202020204" pitchFamily="34" charset="0"/>
                <a:ea typeface="DengXian" panose="02010600030101010101" pitchFamily="2" charset="-122"/>
                <a:cs typeface="Times New Roman" panose="02020603050405020304" pitchFamily="18" charset="0"/>
              </a:rPr>
              <a:t>Also the Quality of life enhancements and the potential to reduce serious diseases are seen positively, especially among those with higher education levels. – Priya </a:t>
            </a:r>
          </a:p>
          <a:p>
            <a:endParaRPr lang="en-CA"/>
          </a:p>
        </p:txBody>
      </p:sp>
      <p:sp>
        <p:nvSpPr>
          <p:cNvPr id="4" name="Slide Number Placeholder 3"/>
          <p:cNvSpPr>
            <a:spLocks noGrp="1"/>
          </p:cNvSpPr>
          <p:nvPr>
            <p:ph type="sldNum" sz="quarter" idx="5"/>
          </p:nvPr>
        </p:nvSpPr>
        <p:spPr/>
        <p:txBody>
          <a:bodyPr/>
          <a:lstStyle/>
          <a:p>
            <a:fld id="{53471275-F315-44D7-A993-5D4FACEC2B60}" type="slidenum">
              <a:rPr lang="en-CA" smtClean="0"/>
              <a:t>9</a:t>
            </a:fld>
            <a:endParaRPr lang="en-CA"/>
          </a:p>
        </p:txBody>
      </p:sp>
    </p:spTree>
    <p:extLst>
      <p:ext uri="{BB962C8B-B14F-4D97-AF65-F5344CB8AC3E}">
        <p14:creationId xmlns:p14="http://schemas.microsoft.com/office/powerpoint/2010/main" val="1528663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kern="100">
                <a:effectLst/>
                <a:latin typeface="Aptos" panose="020B0004020202020204" pitchFamily="34" charset="0"/>
                <a:ea typeface="DengXian" panose="02010600030101010101" pitchFamily="2" charset="-122"/>
                <a:cs typeface="Times New Roman" panose="02020603050405020304" pitchFamily="18" charset="0"/>
              </a:rPr>
              <a:t>It will give the company a better understanding of the viewpoint of the respondent. – Priya </a:t>
            </a:r>
          </a:p>
          <a:p>
            <a:endParaRPr lang="en-CA"/>
          </a:p>
        </p:txBody>
      </p:sp>
      <p:sp>
        <p:nvSpPr>
          <p:cNvPr id="4" name="Slide Number Placeholder 3"/>
          <p:cNvSpPr>
            <a:spLocks noGrp="1"/>
          </p:cNvSpPr>
          <p:nvPr>
            <p:ph type="sldNum" sz="quarter" idx="5"/>
          </p:nvPr>
        </p:nvSpPr>
        <p:spPr/>
        <p:txBody>
          <a:bodyPr/>
          <a:lstStyle/>
          <a:p>
            <a:fld id="{53471275-F315-44D7-A993-5D4FACEC2B60}" type="slidenum">
              <a:rPr lang="en-CA" smtClean="0"/>
              <a:t>10</a:t>
            </a:fld>
            <a:endParaRPr lang="en-CA"/>
          </a:p>
        </p:txBody>
      </p:sp>
    </p:spTree>
    <p:extLst>
      <p:ext uri="{BB962C8B-B14F-4D97-AF65-F5344CB8AC3E}">
        <p14:creationId xmlns:p14="http://schemas.microsoft.com/office/powerpoint/2010/main" val="351422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kern="100">
                <a:effectLst/>
                <a:latin typeface="Aptos" panose="020B0004020202020204" pitchFamily="34" charset="0"/>
                <a:ea typeface="DengXian" panose="02010600030101010101" pitchFamily="2" charset="-122"/>
                <a:cs typeface="Times New Roman" panose="02020603050405020304" pitchFamily="18" charset="0"/>
              </a:rPr>
              <a:t>It will give the company a better understanding of the viewpoint of the respondent. – Priya </a:t>
            </a:r>
          </a:p>
          <a:p>
            <a:endParaRPr lang="en-CA"/>
          </a:p>
        </p:txBody>
      </p:sp>
      <p:sp>
        <p:nvSpPr>
          <p:cNvPr id="4" name="Slide Number Placeholder 3"/>
          <p:cNvSpPr>
            <a:spLocks noGrp="1"/>
          </p:cNvSpPr>
          <p:nvPr>
            <p:ph type="sldNum" sz="quarter" idx="5"/>
          </p:nvPr>
        </p:nvSpPr>
        <p:spPr/>
        <p:txBody>
          <a:bodyPr/>
          <a:lstStyle/>
          <a:p>
            <a:fld id="{53471275-F315-44D7-A993-5D4FACEC2B60}" type="slidenum">
              <a:rPr lang="en-CA" smtClean="0"/>
              <a:t>11</a:t>
            </a:fld>
            <a:endParaRPr lang="en-CA"/>
          </a:p>
        </p:txBody>
      </p:sp>
    </p:spTree>
    <p:extLst>
      <p:ext uri="{BB962C8B-B14F-4D97-AF65-F5344CB8AC3E}">
        <p14:creationId xmlns:p14="http://schemas.microsoft.com/office/powerpoint/2010/main" val="40642930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53471275-F315-44D7-A993-5D4FACEC2B60}" type="slidenum">
              <a:rPr lang="en-CA" smtClean="0"/>
              <a:t>12</a:t>
            </a:fld>
            <a:endParaRPr lang="en-CA"/>
          </a:p>
        </p:txBody>
      </p:sp>
    </p:spTree>
    <p:extLst>
      <p:ext uri="{BB962C8B-B14F-4D97-AF65-F5344CB8AC3E}">
        <p14:creationId xmlns:p14="http://schemas.microsoft.com/office/powerpoint/2010/main" val="30078968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7E4F5-30BC-7D8A-49CE-16A31E7CAD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0E7C100-4655-CD38-641E-62210AFFAA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9756C3-5B31-B5D2-CE4C-5F9657700F82}"/>
              </a:ext>
            </a:extLst>
          </p:cNvPr>
          <p:cNvSpPr>
            <a:spLocks noGrp="1"/>
          </p:cNvSpPr>
          <p:nvPr>
            <p:ph type="dt" sz="half" idx="10"/>
          </p:nvPr>
        </p:nvSpPr>
        <p:spPr/>
        <p:txBody>
          <a:bodyPr/>
          <a:lstStyle/>
          <a:p>
            <a:fld id="{DF895C5C-1192-49FF-998E-2085B67A39CB}" type="datetimeFigureOut">
              <a:rPr lang="en-US" smtClean="0"/>
              <a:t>7/24/2024</a:t>
            </a:fld>
            <a:endParaRPr lang="en-US"/>
          </a:p>
        </p:txBody>
      </p:sp>
      <p:sp>
        <p:nvSpPr>
          <p:cNvPr id="5" name="Footer Placeholder 4">
            <a:extLst>
              <a:ext uri="{FF2B5EF4-FFF2-40B4-BE49-F238E27FC236}">
                <a16:creationId xmlns:a16="http://schemas.microsoft.com/office/drawing/2014/main" id="{AE9D2388-8B6F-10B3-E8AF-7438D5BD82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C6E1B7-15F7-84B2-5973-4804D2144A49}"/>
              </a:ext>
            </a:extLst>
          </p:cNvPr>
          <p:cNvSpPr>
            <a:spLocks noGrp="1"/>
          </p:cNvSpPr>
          <p:nvPr>
            <p:ph type="sldNum" sz="quarter" idx="12"/>
          </p:nvPr>
        </p:nvSpPr>
        <p:spPr/>
        <p:txBody>
          <a:bodyPr/>
          <a:lstStyle/>
          <a:p>
            <a:fld id="{4FA2D6E9-2D38-4B27-92F5-5DBE96FC058C}" type="slidenum">
              <a:rPr lang="en-US" smtClean="0"/>
              <a:t>‹#›</a:t>
            </a:fld>
            <a:endParaRPr lang="en-US"/>
          </a:p>
        </p:txBody>
      </p:sp>
    </p:spTree>
    <p:extLst>
      <p:ext uri="{BB962C8B-B14F-4D97-AF65-F5344CB8AC3E}">
        <p14:creationId xmlns:p14="http://schemas.microsoft.com/office/powerpoint/2010/main" val="2196287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9D268-548B-C2D3-DACB-FBA745702E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D40FABA-E760-011B-D0E5-C301A93828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3D3292-8F76-CBB0-D8AB-36823CE66A5E}"/>
              </a:ext>
            </a:extLst>
          </p:cNvPr>
          <p:cNvSpPr>
            <a:spLocks noGrp="1"/>
          </p:cNvSpPr>
          <p:nvPr>
            <p:ph type="dt" sz="half" idx="10"/>
          </p:nvPr>
        </p:nvSpPr>
        <p:spPr/>
        <p:txBody>
          <a:bodyPr/>
          <a:lstStyle/>
          <a:p>
            <a:fld id="{DF895C5C-1192-49FF-998E-2085B67A39CB}" type="datetimeFigureOut">
              <a:rPr lang="en-US" smtClean="0"/>
              <a:t>7/24/2024</a:t>
            </a:fld>
            <a:endParaRPr lang="en-US"/>
          </a:p>
        </p:txBody>
      </p:sp>
      <p:sp>
        <p:nvSpPr>
          <p:cNvPr id="5" name="Footer Placeholder 4">
            <a:extLst>
              <a:ext uri="{FF2B5EF4-FFF2-40B4-BE49-F238E27FC236}">
                <a16:creationId xmlns:a16="http://schemas.microsoft.com/office/drawing/2014/main" id="{DB9AF84A-0FD2-E998-B5F3-D168AF8B9C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0C1162-23A2-1961-3DB8-779044E5380A}"/>
              </a:ext>
            </a:extLst>
          </p:cNvPr>
          <p:cNvSpPr>
            <a:spLocks noGrp="1"/>
          </p:cNvSpPr>
          <p:nvPr>
            <p:ph type="sldNum" sz="quarter" idx="12"/>
          </p:nvPr>
        </p:nvSpPr>
        <p:spPr/>
        <p:txBody>
          <a:bodyPr/>
          <a:lstStyle/>
          <a:p>
            <a:fld id="{4FA2D6E9-2D38-4B27-92F5-5DBE96FC058C}" type="slidenum">
              <a:rPr lang="en-US" smtClean="0"/>
              <a:t>‹#›</a:t>
            </a:fld>
            <a:endParaRPr lang="en-US"/>
          </a:p>
        </p:txBody>
      </p:sp>
    </p:spTree>
    <p:extLst>
      <p:ext uri="{BB962C8B-B14F-4D97-AF65-F5344CB8AC3E}">
        <p14:creationId xmlns:p14="http://schemas.microsoft.com/office/powerpoint/2010/main" val="12806236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648A34-4611-EC30-28D2-9763A0E7CD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AB6C66-C7A1-4397-0692-9FA374FC212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B17E52-186D-0A8B-6BF8-3A5D2FDF2AEF}"/>
              </a:ext>
            </a:extLst>
          </p:cNvPr>
          <p:cNvSpPr>
            <a:spLocks noGrp="1"/>
          </p:cNvSpPr>
          <p:nvPr>
            <p:ph type="dt" sz="half" idx="10"/>
          </p:nvPr>
        </p:nvSpPr>
        <p:spPr/>
        <p:txBody>
          <a:bodyPr/>
          <a:lstStyle/>
          <a:p>
            <a:fld id="{DF895C5C-1192-49FF-998E-2085B67A39CB}" type="datetimeFigureOut">
              <a:rPr lang="en-US" smtClean="0"/>
              <a:t>7/24/2024</a:t>
            </a:fld>
            <a:endParaRPr lang="en-US"/>
          </a:p>
        </p:txBody>
      </p:sp>
      <p:sp>
        <p:nvSpPr>
          <p:cNvPr id="5" name="Footer Placeholder 4">
            <a:extLst>
              <a:ext uri="{FF2B5EF4-FFF2-40B4-BE49-F238E27FC236}">
                <a16:creationId xmlns:a16="http://schemas.microsoft.com/office/drawing/2014/main" id="{A4CF49E9-1E6F-5D96-F39E-188041BB2E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7E9BD9-3853-B74C-57C3-10AA672F84A8}"/>
              </a:ext>
            </a:extLst>
          </p:cNvPr>
          <p:cNvSpPr>
            <a:spLocks noGrp="1"/>
          </p:cNvSpPr>
          <p:nvPr>
            <p:ph type="sldNum" sz="quarter" idx="12"/>
          </p:nvPr>
        </p:nvSpPr>
        <p:spPr/>
        <p:txBody>
          <a:bodyPr/>
          <a:lstStyle/>
          <a:p>
            <a:fld id="{4FA2D6E9-2D38-4B27-92F5-5DBE96FC058C}" type="slidenum">
              <a:rPr lang="en-US" smtClean="0"/>
              <a:t>‹#›</a:t>
            </a:fld>
            <a:endParaRPr lang="en-US"/>
          </a:p>
        </p:txBody>
      </p:sp>
    </p:spTree>
    <p:extLst>
      <p:ext uri="{BB962C8B-B14F-4D97-AF65-F5344CB8AC3E}">
        <p14:creationId xmlns:p14="http://schemas.microsoft.com/office/powerpoint/2010/main" val="8306944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B8CA3-59E8-6839-081E-996B2BF4AD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833AB6-1691-8906-5B1A-281570DC0F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4BC679-7461-A6F5-73EB-2B591149948E}"/>
              </a:ext>
            </a:extLst>
          </p:cNvPr>
          <p:cNvSpPr>
            <a:spLocks noGrp="1"/>
          </p:cNvSpPr>
          <p:nvPr>
            <p:ph type="dt" sz="half" idx="10"/>
          </p:nvPr>
        </p:nvSpPr>
        <p:spPr/>
        <p:txBody>
          <a:bodyPr/>
          <a:lstStyle/>
          <a:p>
            <a:fld id="{DF895C5C-1192-49FF-998E-2085B67A39CB}" type="datetimeFigureOut">
              <a:rPr lang="en-US" smtClean="0"/>
              <a:t>7/24/2024</a:t>
            </a:fld>
            <a:endParaRPr lang="en-US"/>
          </a:p>
        </p:txBody>
      </p:sp>
      <p:sp>
        <p:nvSpPr>
          <p:cNvPr id="5" name="Footer Placeholder 4">
            <a:extLst>
              <a:ext uri="{FF2B5EF4-FFF2-40B4-BE49-F238E27FC236}">
                <a16:creationId xmlns:a16="http://schemas.microsoft.com/office/drawing/2014/main" id="{709B0E4A-4DD0-1E11-1BF9-1EBB6CB1A8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211B2C-1F33-501E-1E3A-1190726CD45F}"/>
              </a:ext>
            </a:extLst>
          </p:cNvPr>
          <p:cNvSpPr>
            <a:spLocks noGrp="1"/>
          </p:cNvSpPr>
          <p:nvPr>
            <p:ph type="sldNum" sz="quarter" idx="12"/>
          </p:nvPr>
        </p:nvSpPr>
        <p:spPr/>
        <p:txBody>
          <a:bodyPr/>
          <a:lstStyle/>
          <a:p>
            <a:fld id="{4FA2D6E9-2D38-4B27-92F5-5DBE96FC058C}" type="slidenum">
              <a:rPr lang="en-US" smtClean="0"/>
              <a:t>‹#›</a:t>
            </a:fld>
            <a:endParaRPr lang="en-US"/>
          </a:p>
        </p:txBody>
      </p:sp>
    </p:spTree>
    <p:extLst>
      <p:ext uri="{BB962C8B-B14F-4D97-AF65-F5344CB8AC3E}">
        <p14:creationId xmlns:p14="http://schemas.microsoft.com/office/powerpoint/2010/main" val="532767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3EA89-C35E-A6CF-A672-93DD4DA9ABC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9CCE1BF-0B91-F87B-89C0-959BFC8D4BA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AA7660-3559-9766-58E8-82470AC88438}"/>
              </a:ext>
            </a:extLst>
          </p:cNvPr>
          <p:cNvSpPr>
            <a:spLocks noGrp="1"/>
          </p:cNvSpPr>
          <p:nvPr>
            <p:ph type="dt" sz="half" idx="10"/>
          </p:nvPr>
        </p:nvSpPr>
        <p:spPr/>
        <p:txBody>
          <a:bodyPr/>
          <a:lstStyle/>
          <a:p>
            <a:fld id="{DF895C5C-1192-49FF-998E-2085B67A39CB}" type="datetimeFigureOut">
              <a:rPr lang="en-US" smtClean="0"/>
              <a:t>7/24/2024</a:t>
            </a:fld>
            <a:endParaRPr lang="en-US"/>
          </a:p>
        </p:txBody>
      </p:sp>
      <p:sp>
        <p:nvSpPr>
          <p:cNvPr id="5" name="Footer Placeholder 4">
            <a:extLst>
              <a:ext uri="{FF2B5EF4-FFF2-40B4-BE49-F238E27FC236}">
                <a16:creationId xmlns:a16="http://schemas.microsoft.com/office/drawing/2014/main" id="{6384A578-C28D-5764-6D42-2FB3685893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0902B8-982A-4309-53E3-5436C3C093BD}"/>
              </a:ext>
            </a:extLst>
          </p:cNvPr>
          <p:cNvSpPr>
            <a:spLocks noGrp="1"/>
          </p:cNvSpPr>
          <p:nvPr>
            <p:ph type="sldNum" sz="quarter" idx="12"/>
          </p:nvPr>
        </p:nvSpPr>
        <p:spPr/>
        <p:txBody>
          <a:bodyPr/>
          <a:lstStyle/>
          <a:p>
            <a:fld id="{4FA2D6E9-2D38-4B27-92F5-5DBE96FC058C}" type="slidenum">
              <a:rPr lang="en-US" smtClean="0"/>
              <a:t>‹#›</a:t>
            </a:fld>
            <a:endParaRPr lang="en-US"/>
          </a:p>
        </p:txBody>
      </p:sp>
    </p:spTree>
    <p:extLst>
      <p:ext uri="{BB962C8B-B14F-4D97-AF65-F5344CB8AC3E}">
        <p14:creationId xmlns:p14="http://schemas.microsoft.com/office/powerpoint/2010/main" val="26759154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CD50EF-61DA-690F-6DE6-A26C4C26A2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693F3BF-E108-552B-C484-B1870D713A8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FB383C9-9698-2A63-BEF6-C4A0D813A0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08243E1-EB8E-C821-B8D4-EB806ABC8AEB}"/>
              </a:ext>
            </a:extLst>
          </p:cNvPr>
          <p:cNvSpPr>
            <a:spLocks noGrp="1"/>
          </p:cNvSpPr>
          <p:nvPr>
            <p:ph type="dt" sz="half" idx="10"/>
          </p:nvPr>
        </p:nvSpPr>
        <p:spPr/>
        <p:txBody>
          <a:bodyPr/>
          <a:lstStyle/>
          <a:p>
            <a:fld id="{DF895C5C-1192-49FF-998E-2085B67A39CB}" type="datetimeFigureOut">
              <a:rPr lang="en-US" smtClean="0"/>
              <a:t>7/24/2024</a:t>
            </a:fld>
            <a:endParaRPr lang="en-US"/>
          </a:p>
        </p:txBody>
      </p:sp>
      <p:sp>
        <p:nvSpPr>
          <p:cNvPr id="6" name="Footer Placeholder 5">
            <a:extLst>
              <a:ext uri="{FF2B5EF4-FFF2-40B4-BE49-F238E27FC236}">
                <a16:creationId xmlns:a16="http://schemas.microsoft.com/office/drawing/2014/main" id="{0947E8D4-2B47-D0DC-CEE7-E01BC4730A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BD9537-26CD-DDD7-6969-F662C456EAD1}"/>
              </a:ext>
            </a:extLst>
          </p:cNvPr>
          <p:cNvSpPr>
            <a:spLocks noGrp="1"/>
          </p:cNvSpPr>
          <p:nvPr>
            <p:ph type="sldNum" sz="quarter" idx="12"/>
          </p:nvPr>
        </p:nvSpPr>
        <p:spPr/>
        <p:txBody>
          <a:bodyPr/>
          <a:lstStyle/>
          <a:p>
            <a:fld id="{4FA2D6E9-2D38-4B27-92F5-5DBE96FC058C}" type="slidenum">
              <a:rPr lang="en-US" smtClean="0"/>
              <a:t>‹#›</a:t>
            </a:fld>
            <a:endParaRPr lang="en-US"/>
          </a:p>
        </p:txBody>
      </p:sp>
    </p:spTree>
    <p:extLst>
      <p:ext uri="{BB962C8B-B14F-4D97-AF65-F5344CB8AC3E}">
        <p14:creationId xmlns:p14="http://schemas.microsoft.com/office/powerpoint/2010/main" val="9840541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C192D-144C-5C98-21C7-60CD901DD1E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F14226-2572-DB94-03A6-E7C93E0321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6EDC0E0-4F31-1BA5-7A05-05F4DEB78B9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E93AA76-1CA1-93F9-D1BD-61EB5516B7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A7B22D-74CF-84FA-E829-160CDE022F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81987BB-EBE5-5111-8CD8-8167D8C12930}"/>
              </a:ext>
            </a:extLst>
          </p:cNvPr>
          <p:cNvSpPr>
            <a:spLocks noGrp="1"/>
          </p:cNvSpPr>
          <p:nvPr>
            <p:ph type="dt" sz="half" idx="10"/>
          </p:nvPr>
        </p:nvSpPr>
        <p:spPr/>
        <p:txBody>
          <a:bodyPr/>
          <a:lstStyle/>
          <a:p>
            <a:fld id="{DF895C5C-1192-49FF-998E-2085B67A39CB}" type="datetimeFigureOut">
              <a:rPr lang="en-US" smtClean="0"/>
              <a:t>7/24/2024</a:t>
            </a:fld>
            <a:endParaRPr lang="en-US"/>
          </a:p>
        </p:txBody>
      </p:sp>
      <p:sp>
        <p:nvSpPr>
          <p:cNvPr id="8" name="Footer Placeholder 7">
            <a:extLst>
              <a:ext uri="{FF2B5EF4-FFF2-40B4-BE49-F238E27FC236}">
                <a16:creationId xmlns:a16="http://schemas.microsoft.com/office/drawing/2014/main" id="{8B0AB67E-AE20-F576-7144-B20665ABD64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9CBF34F-FCE5-CF7C-CEE3-DDB44653E3C7}"/>
              </a:ext>
            </a:extLst>
          </p:cNvPr>
          <p:cNvSpPr>
            <a:spLocks noGrp="1"/>
          </p:cNvSpPr>
          <p:nvPr>
            <p:ph type="sldNum" sz="quarter" idx="12"/>
          </p:nvPr>
        </p:nvSpPr>
        <p:spPr/>
        <p:txBody>
          <a:bodyPr/>
          <a:lstStyle/>
          <a:p>
            <a:fld id="{4FA2D6E9-2D38-4B27-92F5-5DBE96FC058C}" type="slidenum">
              <a:rPr lang="en-US" smtClean="0"/>
              <a:t>‹#›</a:t>
            </a:fld>
            <a:endParaRPr lang="en-US"/>
          </a:p>
        </p:txBody>
      </p:sp>
    </p:spTree>
    <p:extLst>
      <p:ext uri="{BB962C8B-B14F-4D97-AF65-F5344CB8AC3E}">
        <p14:creationId xmlns:p14="http://schemas.microsoft.com/office/powerpoint/2010/main" val="846918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B822E-E4C3-9E14-5F92-4A2A5CC8FEE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85AAEA-F453-118F-2D6C-71AFEE8B9B7D}"/>
              </a:ext>
            </a:extLst>
          </p:cNvPr>
          <p:cNvSpPr>
            <a:spLocks noGrp="1"/>
          </p:cNvSpPr>
          <p:nvPr>
            <p:ph type="dt" sz="half" idx="10"/>
          </p:nvPr>
        </p:nvSpPr>
        <p:spPr/>
        <p:txBody>
          <a:bodyPr/>
          <a:lstStyle/>
          <a:p>
            <a:fld id="{DF895C5C-1192-49FF-998E-2085B67A39CB}" type="datetimeFigureOut">
              <a:rPr lang="en-US" smtClean="0"/>
              <a:t>7/24/2024</a:t>
            </a:fld>
            <a:endParaRPr lang="en-US"/>
          </a:p>
        </p:txBody>
      </p:sp>
      <p:sp>
        <p:nvSpPr>
          <p:cNvPr id="4" name="Footer Placeholder 3">
            <a:extLst>
              <a:ext uri="{FF2B5EF4-FFF2-40B4-BE49-F238E27FC236}">
                <a16:creationId xmlns:a16="http://schemas.microsoft.com/office/drawing/2014/main" id="{4E281F64-0F64-48E7-CC53-C43C1AED910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D5F8A1-ED58-FC43-2CE2-55819FA91C5D}"/>
              </a:ext>
            </a:extLst>
          </p:cNvPr>
          <p:cNvSpPr>
            <a:spLocks noGrp="1"/>
          </p:cNvSpPr>
          <p:nvPr>
            <p:ph type="sldNum" sz="quarter" idx="12"/>
          </p:nvPr>
        </p:nvSpPr>
        <p:spPr/>
        <p:txBody>
          <a:bodyPr/>
          <a:lstStyle/>
          <a:p>
            <a:fld id="{4FA2D6E9-2D38-4B27-92F5-5DBE96FC058C}" type="slidenum">
              <a:rPr lang="en-US" smtClean="0"/>
              <a:t>‹#›</a:t>
            </a:fld>
            <a:endParaRPr lang="en-US"/>
          </a:p>
        </p:txBody>
      </p:sp>
    </p:spTree>
    <p:extLst>
      <p:ext uri="{BB962C8B-B14F-4D97-AF65-F5344CB8AC3E}">
        <p14:creationId xmlns:p14="http://schemas.microsoft.com/office/powerpoint/2010/main" val="3861307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46835F-3E3B-E3A5-C76D-A36C445501C6}"/>
              </a:ext>
            </a:extLst>
          </p:cNvPr>
          <p:cNvSpPr>
            <a:spLocks noGrp="1"/>
          </p:cNvSpPr>
          <p:nvPr>
            <p:ph type="dt" sz="half" idx="10"/>
          </p:nvPr>
        </p:nvSpPr>
        <p:spPr/>
        <p:txBody>
          <a:bodyPr/>
          <a:lstStyle/>
          <a:p>
            <a:fld id="{DF895C5C-1192-49FF-998E-2085B67A39CB}" type="datetimeFigureOut">
              <a:rPr lang="en-US" smtClean="0"/>
              <a:t>7/24/2024</a:t>
            </a:fld>
            <a:endParaRPr lang="en-US"/>
          </a:p>
        </p:txBody>
      </p:sp>
      <p:sp>
        <p:nvSpPr>
          <p:cNvPr id="3" name="Footer Placeholder 2">
            <a:extLst>
              <a:ext uri="{FF2B5EF4-FFF2-40B4-BE49-F238E27FC236}">
                <a16:creationId xmlns:a16="http://schemas.microsoft.com/office/drawing/2014/main" id="{F4C62EE3-3192-32E0-3710-7AF6B5934AC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B7227E2-F1E8-7586-96B7-3F90608461E9}"/>
              </a:ext>
            </a:extLst>
          </p:cNvPr>
          <p:cNvSpPr>
            <a:spLocks noGrp="1"/>
          </p:cNvSpPr>
          <p:nvPr>
            <p:ph type="sldNum" sz="quarter" idx="12"/>
          </p:nvPr>
        </p:nvSpPr>
        <p:spPr/>
        <p:txBody>
          <a:bodyPr/>
          <a:lstStyle/>
          <a:p>
            <a:fld id="{4FA2D6E9-2D38-4B27-92F5-5DBE96FC058C}" type="slidenum">
              <a:rPr lang="en-US" smtClean="0"/>
              <a:t>‹#›</a:t>
            </a:fld>
            <a:endParaRPr lang="en-US"/>
          </a:p>
        </p:txBody>
      </p:sp>
    </p:spTree>
    <p:extLst>
      <p:ext uri="{BB962C8B-B14F-4D97-AF65-F5344CB8AC3E}">
        <p14:creationId xmlns:p14="http://schemas.microsoft.com/office/powerpoint/2010/main" val="1808749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09B5B-C80F-2466-817F-0F8E9440F4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80FE5D-7835-12A4-0B8C-9B8C29A83F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765C52-4C98-76F6-5589-92453688C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9ACE2F-5B66-FC7E-A635-9DA33FB99E44}"/>
              </a:ext>
            </a:extLst>
          </p:cNvPr>
          <p:cNvSpPr>
            <a:spLocks noGrp="1"/>
          </p:cNvSpPr>
          <p:nvPr>
            <p:ph type="dt" sz="half" idx="10"/>
          </p:nvPr>
        </p:nvSpPr>
        <p:spPr/>
        <p:txBody>
          <a:bodyPr/>
          <a:lstStyle/>
          <a:p>
            <a:fld id="{DF895C5C-1192-49FF-998E-2085B67A39CB}" type="datetimeFigureOut">
              <a:rPr lang="en-US" smtClean="0"/>
              <a:t>7/24/2024</a:t>
            </a:fld>
            <a:endParaRPr lang="en-US"/>
          </a:p>
        </p:txBody>
      </p:sp>
      <p:sp>
        <p:nvSpPr>
          <p:cNvPr id="6" name="Footer Placeholder 5">
            <a:extLst>
              <a:ext uri="{FF2B5EF4-FFF2-40B4-BE49-F238E27FC236}">
                <a16:creationId xmlns:a16="http://schemas.microsoft.com/office/drawing/2014/main" id="{B353A8B9-AD59-9C01-54B3-F3052D4E6E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88E1E6-8622-BC4D-F26D-956516FEFBBD}"/>
              </a:ext>
            </a:extLst>
          </p:cNvPr>
          <p:cNvSpPr>
            <a:spLocks noGrp="1"/>
          </p:cNvSpPr>
          <p:nvPr>
            <p:ph type="sldNum" sz="quarter" idx="12"/>
          </p:nvPr>
        </p:nvSpPr>
        <p:spPr/>
        <p:txBody>
          <a:bodyPr/>
          <a:lstStyle/>
          <a:p>
            <a:fld id="{4FA2D6E9-2D38-4B27-92F5-5DBE96FC058C}" type="slidenum">
              <a:rPr lang="en-US" smtClean="0"/>
              <a:t>‹#›</a:t>
            </a:fld>
            <a:endParaRPr lang="en-US"/>
          </a:p>
        </p:txBody>
      </p:sp>
    </p:spTree>
    <p:extLst>
      <p:ext uri="{BB962C8B-B14F-4D97-AF65-F5344CB8AC3E}">
        <p14:creationId xmlns:p14="http://schemas.microsoft.com/office/powerpoint/2010/main" val="8952691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F0F48-4621-4847-6DF8-572C0AC23E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3240F2-8E8D-865E-576B-0D60DD2AE8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CC8801-613F-379B-DC1C-7185D1047A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9EBF66-47A3-8798-8972-DB140F47FB1A}"/>
              </a:ext>
            </a:extLst>
          </p:cNvPr>
          <p:cNvSpPr>
            <a:spLocks noGrp="1"/>
          </p:cNvSpPr>
          <p:nvPr>
            <p:ph type="dt" sz="half" idx="10"/>
          </p:nvPr>
        </p:nvSpPr>
        <p:spPr/>
        <p:txBody>
          <a:bodyPr/>
          <a:lstStyle/>
          <a:p>
            <a:fld id="{DF895C5C-1192-49FF-998E-2085B67A39CB}" type="datetimeFigureOut">
              <a:rPr lang="en-US" smtClean="0"/>
              <a:t>7/24/2024</a:t>
            </a:fld>
            <a:endParaRPr lang="en-US"/>
          </a:p>
        </p:txBody>
      </p:sp>
      <p:sp>
        <p:nvSpPr>
          <p:cNvPr id="6" name="Footer Placeholder 5">
            <a:extLst>
              <a:ext uri="{FF2B5EF4-FFF2-40B4-BE49-F238E27FC236}">
                <a16:creationId xmlns:a16="http://schemas.microsoft.com/office/drawing/2014/main" id="{992849BB-8880-42F1-2917-30D71AE9A6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EB8C60-CB44-F5A4-4C1A-01F84ACAF82D}"/>
              </a:ext>
            </a:extLst>
          </p:cNvPr>
          <p:cNvSpPr>
            <a:spLocks noGrp="1"/>
          </p:cNvSpPr>
          <p:nvPr>
            <p:ph type="sldNum" sz="quarter" idx="12"/>
          </p:nvPr>
        </p:nvSpPr>
        <p:spPr/>
        <p:txBody>
          <a:bodyPr/>
          <a:lstStyle/>
          <a:p>
            <a:fld id="{4FA2D6E9-2D38-4B27-92F5-5DBE96FC058C}" type="slidenum">
              <a:rPr lang="en-US" smtClean="0"/>
              <a:t>‹#›</a:t>
            </a:fld>
            <a:endParaRPr lang="en-US"/>
          </a:p>
        </p:txBody>
      </p:sp>
    </p:spTree>
    <p:extLst>
      <p:ext uri="{BB962C8B-B14F-4D97-AF65-F5344CB8AC3E}">
        <p14:creationId xmlns:p14="http://schemas.microsoft.com/office/powerpoint/2010/main" val="23106556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2A969-D9FD-AC39-198E-261F41C8D7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AC4B3FF-9893-BA2D-BDEF-18A558B59B9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FF020C-F3DA-C0BB-88E2-7A4ED94C4C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F895C5C-1192-49FF-998E-2085B67A39CB}" type="datetimeFigureOut">
              <a:rPr lang="en-US" smtClean="0"/>
              <a:t>7/24/2024</a:t>
            </a:fld>
            <a:endParaRPr lang="en-US"/>
          </a:p>
        </p:txBody>
      </p:sp>
      <p:sp>
        <p:nvSpPr>
          <p:cNvPr id="5" name="Footer Placeholder 4">
            <a:extLst>
              <a:ext uri="{FF2B5EF4-FFF2-40B4-BE49-F238E27FC236}">
                <a16:creationId xmlns:a16="http://schemas.microsoft.com/office/drawing/2014/main" id="{EC393254-DF0F-EE69-97DF-DCCC11D6E7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8F82544-4200-D7C6-ED05-AF5F3D73F2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FA2D6E9-2D38-4B27-92F5-5DBE96FC058C}" type="slidenum">
              <a:rPr lang="en-US" smtClean="0"/>
              <a:t>‹#›</a:t>
            </a:fld>
            <a:endParaRPr lang="en-US"/>
          </a:p>
        </p:txBody>
      </p:sp>
    </p:spTree>
    <p:extLst>
      <p:ext uri="{BB962C8B-B14F-4D97-AF65-F5344CB8AC3E}">
        <p14:creationId xmlns:p14="http://schemas.microsoft.com/office/powerpoint/2010/main" val="1040175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s://www.linkedin.com/pulse/genome-editing-simplified-introduction-gene-zalak-shah-ph-d--loqbe?utm_source=share&amp;utm_medium=guest_desktop&amp;utm_campaign=copy" TargetMode="External"/><Relationship Id="rId4" Type="http://schemas.openxmlformats.org/officeDocument/2006/relationships/hyperlink" Target="https://github.com/yuked123/schulich_datascience/blob/main/finalized_code_AI.ipynb" TargetMode="External"/></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diagramLayout" Target="../diagrams/layout1.xml"/><Relationship Id="rId7" Type="http://schemas.openxmlformats.org/officeDocument/2006/relationships/image" Target="../media/image3.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4.jpeg"/><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7" Type="http://schemas.microsoft.com/office/2007/relationships/hdphoto" Target="../media/hdphoto1.wdp"/><Relationship Id="rId2" Type="http://schemas.openxmlformats.org/officeDocument/2006/relationships/image" Target="../media/image8.png"/><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5.jpeg"/></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16.jpeg"/><Relationship Id="rId7"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10" Type="http://schemas.microsoft.com/office/2007/relationships/hdphoto" Target="../media/hdphoto1.wdp"/><Relationship Id="rId4" Type="http://schemas.openxmlformats.org/officeDocument/2006/relationships/diagramData" Target="../diagrams/data2.xml"/><Relationship Id="rId9"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Red Triangles">
            <a:extLst>
              <a:ext uri="{FF2B5EF4-FFF2-40B4-BE49-F238E27FC236}">
                <a16:creationId xmlns:a16="http://schemas.microsoft.com/office/drawing/2014/main" id="{48B2C0C3-735B-BB24-DD16-2EBA11F3695D}"/>
              </a:ext>
            </a:extLst>
          </p:cNvPr>
          <p:cNvPicPr>
            <a:picLocks noChangeAspect="1"/>
          </p:cNvPicPr>
          <p:nvPr/>
        </p:nvPicPr>
        <p:blipFill rotWithShape="1">
          <a:blip r:embed="rId2">
            <a:alphaModFix/>
          </a:blip>
          <a:srcRect l="10300" r="10422" b="-1"/>
          <a:stretch/>
        </p:blipFill>
        <p:spPr>
          <a:xfrm>
            <a:off x="4153128" y="-10847"/>
            <a:ext cx="8040448" cy="6389054"/>
          </a:xfrm>
          <a:prstGeom prst="rect">
            <a:avLst/>
          </a:prstGeom>
        </p:spPr>
      </p:pic>
      <p:sp>
        <p:nvSpPr>
          <p:cNvPr id="28" name="Rectangle 27">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5E6CFE-317E-B44D-5662-0559614318CF}"/>
              </a:ext>
            </a:extLst>
          </p:cNvPr>
          <p:cNvSpPr>
            <a:spLocks noGrp="1"/>
          </p:cNvSpPr>
          <p:nvPr>
            <p:ph type="ctrTitle"/>
          </p:nvPr>
        </p:nvSpPr>
        <p:spPr>
          <a:xfrm>
            <a:off x="201705" y="651326"/>
            <a:ext cx="6854404" cy="2772535"/>
          </a:xfrm>
        </p:spPr>
        <p:txBody>
          <a:bodyPr>
            <a:normAutofit fontScale="90000"/>
          </a:bodyPr>
          <a:lstStyle/>
          <a:p>
            <a:pPr algn="l"/>
            <a:r>
              <a:rPr lang="en-CA" sz="5000" b="1" cap="all" dirty="0">
                <a:solidFill>
                  <a:schemeClr val="bg1"/>
                </a:solidFill>
                <a:latin typeface="Calibri"/>
                <a:cs typeface="Calibri"/>
              </a:rPr>
              <a:t>Leveraging </a:t>
            </a:r>
            <a:br>
              <a:rPr lang="en-CA" sz="5000" b="1" cap="all" dirty="0">
                <a:latin typeface="Calibri"/>
              </a:rPr>
            </a:br>
            <a:r>
              <a:rPr lang="en-CA" sz="5000" b="1" cap="all" dirty="0">
                <a:solidFill>
                  <a:schemeClr val="bg1"/>
                </a:solidFill>
                <a:latin typeface="Calibri"/>
                <a:cs typeface="Calibri"/>
              </a:rPr>
              <a:t>Brain chip  &amp; Gene editing </a:t>
            </a:r>
            <a:br>
              <a:rPr lang="en-CA" sz="5000" b="1" cap="all" dirty="0">
                <a:latin typeface="Calibri"/>
              </a:rPr>
            </a:br>
            <a:r>
              <a:rPr lang="en-CA" sz="5000" b="1" cap="all" dirty="0">
                <a:solidFill>
                  <a:schemeClr val="bg1"/>
                </a:solidFill>
                <a:latin typeface="Calibri"/>
                <a:cs typeface="Calibri"/>
              </a:rPr>
              <a:t>in everyday life</a:t>
            </a:r>
          </a:p>
        </p:txBody>
      </p:sp>
      <p:cxnSp>
        <p:nvCxnSpPr>
          <p:cNvPr id="29" name="Straight Connector 28">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aphicFrame>
        <p:nvGraphicFramePr>
          <p:cNvPr id="5" name="Table 4">
            <a:extLst>
              <a:ext uri="{FF2B5EF4-FFF2-40B4-BE49-F238E27FC236}">
                <a16:creationId xmlns:a16="http://schemas.microsoft.com/office/drawing/2014/main" id="{B46B324C-4CBC-DA4E-011C-E7979634478D}"/>
              </a:ext>
            </a:extLst>
          </p:cNvPr>
          <p:cNvGraphicFramePr>
            <a:graphicFrameLocks noGrp="1"/>
          </p:cNvGraphicFramePr>
          <p:nvPr>
            <p:extLst>
              <p:ext uri="{D42A27DB-BD31-4B8C-83A1-F6EECF244321}">
                <p14:modId xmlns:p14="http://schemas.microsoft.com/office/powerpoint/2010/main" val="1059457256"/>
              </p:ext>
            </p:extLst>
          </p:nvPr>
        </p:nvGraphicFramePr>
        <p:xfrm>
          <a:off x="198328" y="3674301"/>
          <a:ext cx="4553520" cy="1913430"/>
        </p:xfrm>
        <a:graphic>
          <a:graphicData uri="http://schemas.openxmlformats.org/drawingml/2006/table">
            <a:tbl>
              <a:tblPr firstRow="1" bandRow="1">
                <a:tableStyleId>{5940675A-B579-460E-94D1-54222C63F5DA}</a:tableStyleId>
              </a:tblPr>
              <a:tblGrid>
                <a:gridCol w="2276760">
                  <a:extLst>
                    <a:ext uri="{9D8B030D-6E8A-4147-A177-3AD203B41FA5}">
                      <a16:colId xmlns:a16="http://schemas.microsoft.com/office/drawing/2014/main" val="660385260"/>
                    </a:ext>
                  </a:extLst>
                </a:gridCol>
                <a:gridCol w="2276760">
                  <a:extLst>
                    <a:ext uri="{9D8B030D-6E8A-4147-A177-3AD203B41FA5}">
                      <a16:colId xmlns:a16="http://schemas.microsoft.com/office/drawing/2014/main" val="567921659"/>
                    </a:ext>
                  </a:extLst>
                </a:gridCol>
              </a:tblGrid>
              <a:tr h="291246">
                <a:tc>
                  <a:txBody>
                    <a:bodyPr/>
                    <a:lstStyle/>
                    <a:p>
                      <a:pPr algn="ctr"/>
                      <a:endParaRPr lang="en-US" sz="1200" dirty="0">
                        <a:solidFill>
                          <a:schemeClr val="bg1"/>
                        </a:solidFill>
                        <a:latin typeface="Calibri"/>
                      </a:endParaRPr>
                    </a:p>
                    <a:p>
                      <a:pPr lvl="0" algn="ctr">
                        <a:buNone/>
                      </a:pPr>
                      <a:r>
                        <a:rPr lang="en-US" sz="1200" dirty="0">
                          <a:solidFill>
                            <a:schemeClr val="bg1"/>
                          </a:solidFill>
                          <a:latin typeface="Calibri"/>
                        </a:rPr>
                        <a:t>Akriti Saklani</a:t>
                      </a:r>
                    </a:p>
                  </a:txBody>
                  <a:tcPr>
                    <a:lnL w="0">
                      <a:noFill/>
                    </a:lnL>
                    <a:lnR w="0">
                      <a:noFill/>
                    </a:lnR>
                    <a:lnT w="0">
                      <a:noFill/>
                    </a:lnT>
                    <a:lnB w="0">
                      <a:noFill/>
                    </a:lnB>
                  </a:tcPr>
                </a:tc>
                <a:tc>
                  <a:txBody>
                    <a:bodyPr/>
                    <a:lstStyle/>
                    <a:p>
                      <a:pPr algn="ctr"/>
                      <a:endParaRPr lang="en-US" sz="1200" dirty="0">
                        <a:solidFill>
                          <a:schemeClr val="bg1"/>
                        </a:solidFill>
                        <a:latin typeface="Calibri"/>
                      </a:endParaRPr>
                    </a:p>
                    <a:p>
                      <a:pPr lvl="0" algn="ctr">
                        <a:buNone/>
                      </a:pPr>
                      <a:r>
                        <a:rPr lang="en-US" sz="1200" dirty="0">
                          <a:solidFill>
                            <a:schemeClr val="bg1"/>
                          </a:solidFill>
                          <a:latin typeface="Calibri"/>
                        </a:rPr>
                        <a:t>221043682</a:t>
                      </a:r>
                    </a:p>
                  </a:txBody>
                  <a:tcPr>
                    <a:lnL w="0">
                      <a:noFill/>
                    </a:lnL>
                    <a:lnR w="0">
                      <a:noFill/>
                    </a:lnR>
                    <a:lnT w="0">
                      <a:noFill/>
                    </a:lnT>
                    <a:lnB w="0">
                      <a:noFill/>
                    </a:lnB>
                  </a:tcPr>
                </a:tc>
                <a:extLst>
                  <a:ext uri="{0D108BD9-81ED-4DB2-BD59-A6C34878D82A}">
                    <a16:rowId xmlns:a16="http://schemas.microsoft.com/office/drawing/2014/main" val="3293485554"/>
                  </a:ext>
                </a:extLst>
              </a:tr>
              <a:tr h="291246">
                <a:tc>
                  <a:txBody>
                    <a:bodyPr/>
                    <a:lstStyle/>
                    <a:p>
                      <a:pPr algn="ctr"/>
                      <a:r>
                        <a:rPr lang="en-US" sz="1200" dirty="0">
                          <a:solidFill>
                            <a:schemeClr val="bg1"/>
                          </a:solidFill>
                          <a:latin typeface="Calibri"/>
                        </a:rPr>
                        <a:t>Priya Chaudhuri</a:t>
                      </a:r>
                    </a:p>
                  </a:txBody>
                  <a:tcPr>
                    <a:lnL w="0">
                      <a:noFill/>
                    </a:lnL>
                    <a:lnR w="0">
                      <a:noFill/>
                    </a:lnR>
                    <a:lnT w="0">
                      <a:noFill/>
                    </a:lnT>
                    <a:lnB w="0">
                      <a:noFill/>
                    </a:lnB>
                  </a:tcPr>
                </a:tc>
                <a:tc>
                  <a:txBody>
                    <a:bodyPr/>
                    <a:lstStyle/>
                    <a:p>
                      <a:pPr algn="ctr"/>
                      <a:r>
                        <a:rPr lang="en-US" sz="1200" dirty="0">
                          <a:solidFill>
                            <a:schemeClr val="bg1"/>
                          </a:solidFill>
                          <a:latin typeface="Calibri"/>
                        </a:rPr>
                        <a:t>221060736</a:t>
                      </a:r>
                    </a:p>
                  </a:txBody>
                  <a:tcPr>
                    <a:lnL w="0">
                      <a:noFill/>
                    </a:lnL>
                    <a:lnR w="0">
                      <a:noFill/>
                    </a:lnR>
                    <a:lnT w="0">
                      <a:noFill/>
                    </a:lnT>
                    <a:lnB w="0">
                      <a:noFill/>
                    </a:lnB>
                  </a:tcPr>
                </a:tc>
                <a:extLst>
                  <a:ext uri="{0D108BD9-81ED-4DB2-BD59-A6C34878D82A}">
                    <a16:rowId xmlns:a16="http://schemas.microsoft.com/office/drawing/2014/main" val="304411956"/>
                  </a:ext>
                </a:extLst>
              </a:tr>
              <a:tr h="291246">
                <a:tc>
                  <a:txBody>
                    <a:bodyPr/>
                    <a:lstStyle/>
                    <a:p>
                      <a:pPr algn="ctr"/>
                      <a:r>
                        <a:rPr lang="en-US" sz="1200" dirty="0">
                          <a:solidFill>
                            <a:schemeClr val="bg1"/>
                          </a:solidFill>
                          <a:latin typeface="Calibri"/>
                        </a:rPr>
                        <a:t>Yuke Duan </a:t>
                      </a:r>
                    </a:p>
                  </a:txBody>
                  <a:tcPr>
                    <a:lnL w="0">
                      <a:noFill/>
                    </a:lnL>
                    <a:lnR w="0">
                      <a:noFill/>
                    </a:lnR>
                    <a:lnT w="0">
                      <a:noFill/>
                    </a:lnT>
                    <a:lnB w="0">
                      <a:noFill/>
                    </a:lnB>
                  </a:tcPr>
                </a:tc>
                <a:tc>
                  <a:txBody>
                    <a:bodyPr/>
                    <a:lstStyle/>
                    <a:p>
                      <a:pPr lvl="0" algn="ctr">
                        <a:buNone/>
                      </a:pPr>
                      <a:r>
                        <a:rPr lang="en-US" sz="1200" b="0" i="0" u="none" strike="noStrike" noProof="0" dirty="0">
                          <a:solidFill>
                            <a:schemeClr val="bg1"/>
                          </a:solidFill>
                          <a:latin typeface="Calibri"/>
                        </a:rPr>
                        <a:t>220819488</a:t>
                      </a:r>
                      <a:endParaRPr lang="zh-CN" altLang="en-US" sz="1200" dirty="0">
                        <a:latin typeface="Calibri"/>
                      </a:endParaRPr>
                    </a:p>
                  </a:txBody>
                  <a:tcPr>
                    <a:lnL w="0">
                      <a:noFill/>
                    </a:lnL>
                    <a:lnR w="0">
                      <a:noFill/>
                    </a:lnR>
                    <a:lnT w="0">
                      <a:noFill/>
                    </a:lnT>
                    <a:lnB w="0">
                      <a:noFill/>
                    </a:lnB>
                  </a:tcPr>
                </a:tc>
                <a:extLst>
                  <a:ext uri="{0D108BD9-81ED-4DB2-BD59-A6C34878D82A}">
                    <a16:rowId xmlns:a16="http://schemas.microsoft.com/office/drawing/2014/main" val="13041652"/>
                  </a:ext>
                </a:extLst>
              </a:tr>
              <a:tr h="291246">
                <a:tc>
                  <a:txBody>
                    <a:bodyPr/>
                    <a:lstStyle/>
                    <a:p>
                      <a:pPr algn="ctr"/>
                      <a:r>
                        <a:rPr lang="en-US" sz="1200" dirty="0">
                          <a:solidFill>
                            <a:schemeClr val="bg1"/>
                          </a:solidFill>
                          <a:latin typeface="Calibri"/>
                        </a:rPr>
                        <a:t>Xiaoxia Chen</a:t>
                      </a:r>
                    </a:p>
                  </a:txBody>
                  <a:tcPr>
                    <a:lnL w="0">
                      <a:noFill/>
                    </a:lnL>
                    <a:lnR w="0">
                      <a:noFill/>
                    </a:lnR>
                    <a:lnT w="0">
                      <a:noFill/>
                    </a:lnT>
                    <a:lnB w="0">
                      <a:noFill/>
                    </a:lnB>
                  </a:tcPr>
                </a:tc>
                <a:tc>
                  <a:txBody>
                    <a:bodyPr/>
                    <a:lstStyle/>
                    <a:p>
                      <a:pPr algn="ctr"/>
                      <a:r>
                        <a:rPr lang="en-US" sz="1200" dirty="0">
                          <a:solidFill>
                            <a:schemeClr val="bg1"/>
                          </a:solidFill>
                          <a:latin typeface="Calibri"/>
                        </a:rPr>
                        <a:t>220988267</a:t>
                      </a:r>
                    </a:p>
                  </a:txBody>
                  <a:tcPr>
                    <a:lnL w="0">
                      <a:noFill/>
                    </a:lnL>
                    <a:lnR w="0">
                      <a:noFill/>
                    </a:lnR>
                    <a:lnT w="0">
                      <a:noFill/>
                    </a:lnT>
                    <a:lnB w="0">
                      <a:noFill/>
                    </a:lnB>
                  </a:tcPr>
                </a:tc>
                <a:extLst>
                  <a:ext uri="{0D108BD9-81ED-4DB2-BD59-A6C34878D82A}">
                    <a16:rowId xmlns:a16="http://schemas.microsoft.com/office/drawing/2014/main" val="1323503843"/>
                  </a:ext>
                </a:extLst>
              </a:tr>
              <a:tr h="291246">
                <a:tc>
                  <a:txBody>
                    <a:bodyPr/>
                    <a:lstStyle/>
                    <a:p>
                      <a:pPr algn="ctr"/>
                      <a:r>
                        <a:rPr lang="en-US" sz="1200" dirty="0">
                          <a:solidFill>
                            <a:schemeClr val="bg1"/>
                          </a:solidFill>
                          <a:latin typeface="Calibri"/>
                        </a:rPr>
                        <a:t>Angelina Ayres</a:t>
                      </a:r>
                    </a:p>
                  </a:txBody>
                  <a:tcPr>
                    <a:lnL w="0">
                      <a:noFill/>
                    </a:lnL>
                    <a:lnR w="0">
                      <a:noFill/>
                    </a:lnR>
                    <a:lnT w="0">
                      <a:noFill/>
                    </a:lnT>
                    <a:lnB w="0">
                      <a:noFill/>
                    </a:lnB>
                  </a:tcPr>
                </a:tc>
                <a:tc>
                  <a:txBody>
                    <a:bodyPr/>
                    <a:lstStyle/>
                    <a:p>
                      <a:pPr algn="ctr"/>
                      <a:r>
                        <a:rPr lang="en-US" sz="1200" dirty="0">
                          <a:solidFill>
                            <a:schemeClr val="bg1"/>
                          </a:solidFill>
                          <a:latin typeface="Calibri"/>
                        </a:rPr>
                        <a:t>221048350</a:t>
                      </a:r>
                    </a:p>
                  </a:txBody>
                  <a:tcPr>
                    <a:lnL w="0">
                      <a:noFill/>
                    </a:lnL>
                    <a:lnR w="0">
                      <a:noFill/>
                    </a:lnR>
                    <a:lnT w="0">
                      <a:noFill/>
                    </a:lnT>
                    <a:lnB w="0">
                      <a:noFill/>
                    </a:lnB>
                  </a:tcPr>
                </a:tc>
                <a:extLst>
                  <a:ext uri="{0D108BD9-81ED-4DB2-BD59-A6C34878D82A}">
                    <a16:rowId xmlns:a16="http://schemas.microsoft.com/office/drawing/2014/main" val="1978593267"/>
                  </a:ext>
                </a:extLst>
              </a:tr>
              <a:tr h="291246">
                <a:tc>
                  <a:txBody>
                    <a:bodyPr/>
                    <a:lstStyle/>
                    <a:p>
                      <a:pPr algn="ctr"/>
                      <a:r>
                        <a:rPr lang="en-US" sz="1200" dirty="0">
                          <a:solidFill>
                            <a:schemeClr val="bg1"/>
                          </a:solidFill>
                          <a:latin typeface="Calibri"/>
                        </a:rPr>
                        <a:t>Rahik Hasan</a:t>
                      </a:r>
                    </a:p>
                  </a:txBody>
                  <a:tcPr>
                    <a:lnL w="0">
                      <a:noFill/>
                    </a:lnL>
                    <a:lnR w="0">
                      <a:noFill/>
                    </a:lnR>
                    <a:lnT w="0">
                      <a:noFill/>
                    </a:lnT>
                    <a:lnB w="0">
                      <a:noFill/>
                    </a:lnB>
                  </a:tcPr>
                </a:tc>
                <a:tc>
                  <a:txBody>
                    <a:bodyPr/>
                    <a:lstStyle/>
                    <a:p>
                      <a:pPr algn="ctr"/>
                      <a:r>
                        <a:rPr lang="en-US" sz="1200" dirty="0">
                          <a:solidFill>
                            <a:schemeClr val="bg1"/>
                          </a:solidFill>
                          <a:latin typeface="Calibri"/>
                        </a:rPr>
                        <a:t>221104138</a:t>
                      </a:r>
                    </a:p>
                  </a:txBody>
                  <a:tcPr>
                    <a:lnL w="0">
                      <a:noFill/>
                    </a:lnL>
                    <a:lnR w="0">
                      <a:noFill/>
                    </a:lnR>
                    <a:lnT w="0">
                      <a:noFill/>
                    </a:lnT>
                    <a:lnB w="0">
                      <a:noFill/>
                    </a:lnB>
                  </a:tcPr>
                </a:tc>
                <a:extLst>
                  <a:ext uri="{0D108BD9-81ED-4DB2-BD59-A6C34878D82A}">
                    <a16:rowId xmlns:a16="http://schemas.microsoft.com/office/drawing/2014/main" val="2771470544"/>
                  </a:ext>
                </a:extLst>
              </a:tr>
            </a:tbl>
          </a:graphicData>
        </a:graphic>
      </p:graphicFrame>
      <p:sp>
        <p:nvSpPr>
          <p:cNvPr id="8" name="TextBox 7">
            <a:extLst>
              <a:ext uri="{FF2B5EF4-FFF2-40B4-BE49-F238E27FC236}">
                <a16:creationId xmlns:a16="http://schemas.microsoft.com/office/drawing/2014/main" id="{91898CD0-7CED-FE04-BA2E-B8D3C11AF3DC}"/>
              </a:ext>
            </a:extLst>
          </p:cNvPr>
          <p:cNvSpPr txBox="1"/>
          <p:nvPr/>
        </p:nvSpPr>
        <p:spPr>
          <a:xfrm>
            <a:off x="233019" y="6136098"/>
            <a:ext cx="11615802" cy="492443"/>
          </a:xfrm>
          <a:prstGeom prst="rect">
            <a:avLst/>
          </a:prstGeom>
          <a:noFill/>
          <a:ln>
            <a:solidFill>
              <a:schemeClr val="bg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300" dirty="0">
                <a:solidFill>
                  <a:schemeClr val="bg1"/>
                </a:solidFill>
                <a:latin typeface="Calibri"/>
                <a:ea typeface="+mn-lt"/>
                <a:cs typeface="+mn-lt"/>
              </a:rPr>
              <a:t>“The work we submitted as part of this assignment is original, and due credit is given to others where appropriate. We accept and acknowledge that that each member of our team is equally responsible for if the assignment found to be plagiarized in any way, and we will be subject to school’s Academic Integrity policy”</a:t>
            </a:r>
            <a:endParaRPr lang="en-US" dirty="0">
              <a:solidFill>
                <a:schemeClr val="bg1"/>
              </a:solidFill>
              <a:latin typeface="Calibri"/>
              <a:cs typeface="Calibri"/>
            </a:endParaRPr>
          </a:p>
        </p:txBody>
      </p:sp>
      <p:pic>
        <p:nvPicPr>
          <p:cNvPr id="6" name="Picture 5" descr="Schulich ExecEd, Schulich School of Business, York University - Credly">
            <a:extLst>
              <a:ext uri="{FF2B5EF4-FFF2-40B4-BE49-F238E27FC236}">
                <a16:creationId xmlns:a16="http://schemas.microsoft.com/office/drawing/2014/main" id="{AD0AE895-50EF-4FA7-ADA4-45FC65BFDA6B}"/>
              </a:ext>
            </a:extLst>
          </p:cNvPr>
          <p:cNvPicPr>
            <a:picLocks noChangeAspect="1"/>
          </p:cNvPicPr>
          <p:nvPr/>
        </p:nvPicPr>
        <p:blipFill rotWithShape="1">
          <a:blip r:embed="rId3"/>
          <a:srcRect t="27099" r="366" b="35496"/>
          <a:stretch/>
        </p:blipFill>
        <p:spPr>
          <a:xfrm>
            <a:off x="10799521" y="115865"/>
            <a:ext cx="1279653" cy="378909"/>
          </a:xfrm>
          <a:prstGeom prst="rect">
            <a:avLst/>
          </a:prstGeom>
        </p:spPr>
      </p:pic>
    </p:spTree>
    <p:extLst>
      <p:ext uri="{BB962C8B-B14F-4D97-AF65-F5344CB8AC3E}">
        <p14:creationId xmlns:p14="http://schemas.microsoft.com/office/powerpoint/2010/main" val="1099188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E0137E-A12F-CD93-DC43-4D7D3E96626B}"/>
              </a:ext>
            </a:extLst>
          </p:cNvPr>
          <p:cNvSpPr>
            <a:spLocks noGrp="1"/>
          </p:cNvSpPr>
          <p:nvPr>
            <p:ph type="title"/>
          </p:nvPr>
        </p:nvSpPr>
        <p:spPr>
          <a:xfrm>
            <a:off x="-253631" y="2354"/>
            <a:ext cx="4327768" cy="6856538"/>
          </a:xfrm>
        </p:spPr>
        <p:txBody>
          <a:bodyPr vert="horz" lIns="91440" tIns="45720" rIns="91440" bIns="45720" rtlCol="0" anchor="t">
            <a:noAutofit/>
          </a:bodyPr>
          <a:lstStyle/>
          <a:p>
            <a:pPr marL="514350" lvl="1" algn="ctr">
              <a:lnSpc>
                <a:spcPct val="90000"/>
              </a:lnSpc>
              <a:spcBef>
                <a:spcPts val="500"/>
              </a:spcBef>
            </a:pPr>
            <a:br>
              <a:rPr lang="en-CA" sz="3000" b="1" dirty="0">
                <a:solidFill>
                  <a:schemeClr val="bg1"/>
                </a:solidFill>
                <a:latin typeface="Calibri"/>
                <a:cs typeface="Calibri"/>
              </a:rPr>
            </a:br>
            <a:r>
              <a:rPr lang="en-CA" sz="3500" b="1" dirty="0">
                <a:solidFill>
                  <a:schemeClr val="bg1"/>
                </a:solidFill>
                <a:latin typeface="Calibri"/>
                <a:cs typeface="Calibri"/>
              </a:rPr>
              <a:t>Marketing Strategy</a:t>
            </a:r>
            <a:endParaRPr lang="en-CA" sz="3000" b="1" dirty="0">
              <a:solidFill>
                <a:schemeClr val="bg1"/>
              </a:solidFill>
              <a:latin typeface="Calibri"/>
              <a:cs typeface="Calibri"/>
            </a:endParaRPr>
          </a:p>
        </p:txBody>
      </p:sp>
      <p:sp>
        <p:nvSpPr>
          <p:cNvPr id="3" name="文本框 2">
            <a:extLst>
              <a:ext uri="{FF2B5EF4-FFF2-40B4-BE49-F238E27FC236}">
                <a16:creationId xmlns:a16="http://schemas.microsoft.com/office/drawing/2014/main" id="{25B8121C-C54D-C2EE-AFB6-D36C48E4D1D4}"/>
              </a:ext>
            </a:extLst>
          </p:cNvPr>
          <p:cNvSpPr txBox="1"/>
          <p:nvPr/>
        </p:nvSpPr>
        <p:spPr>
          <a:xfrm>
            <a:off x="438149" y="1160613"/>
            <a:ext cx="3282949" cy="58631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zh-CN" sz="1500" b="1" dirty="0">
                <a:solidFill>
                  <a:srgbClr val="000000"/>
                </a:solidFill>
                <a:latin typeface="Calibri" panose="020F0502020204030204" pitchFamily="34" charset="0"/>
                <a:ea typeface="等线"/>
                <a:cs typeface="Calibri" panose="020F0502020204030204" pitchFamily="34" charset="0"/>
              </a:rPr>
              <a:t>Target Information Campaigns:</a:t>
            </a:r>
            <a:r>
              <a:rPr lang="en-US" altLang="zh-CN" sz="1500" dirty="0">
                <a:solidFill>
                  <a:srgbClr val="000000"/>
                </a:solidFill>
                <a:latin typeface="Calibri" panose="020F0502020204030204" pitchFamily="34" charset="0"/>
                <a:ea typeface="等线"/>
                <a:cs typeface="Calibri" panose="020F0502020204030204" pitchFamily="34" charset="0"/>
              </a:rPr>
              <a:t>​ Provide</a:t>
            </a:r>
            <a:r>
              <a:rPr lang="en-US" sz="1500" dirty="0">
                <a:solidFill>
                  <a:srgbClr val="000000"/>
                </a:solidFill>
                <a:latin typeface="Calibri" panose="020F0502020204030204" pitchFamily="34" charset="0"/>
                <a:ea typeface="等线"/>
                <a:cs typeface="Calibri" panose="020F0502020204030204" pitchFamily="34" charset="0"/>
              </a:rPr>
              <a:t> clear, detailed information about the benefits and safety of the technology</a:t>
            </a:r>
            <a:endParaRPr lang="en-US" altLang="zh-CN" sz="1500" dirty="0">
              <a:solidFill>
                <a:srgbClr val="000000"/>
              </a:solidFill>
              <a:latin typeface="Calibri" panose="020F0502020204030204" pitchFamily="34" charset="0"/>
              <a:ea typeface="等线"/>
              <a:cs typeface="Calibri" panose="020F0502020204030204" pitchFamily="34" charset="0"/>
            </a:endParaRPr>
          </a:p>
          <a:p>
            <a:endParaRPr lang="en-US" altLang="zh-CN" sz="1500" dirty="0">
              <a:solidFill>
                <a:srgbClr val="000000"/>
              </a:solidFill>
              <a:latin typeface="Calibri" panose="020F0502020204030204" pitchFamily="34" charset="0"/>
              <a:ea typeface="等线"/>
              <a:cs typeface="Calibri" panose="020F0502020204030204" pitchFamily="34" charset="0"/>
            </a:endParaRPr>
          </a:p>
          <a:p>
            <a:r>
              <a:rPr lang="en-US" altLang="zh-CN" sz="1500" b="1" dirty="0">
                <a:solidFill>
                  <a:srgbClr val="000000"/>
                </a:solidFill>
                <a:latin typeface="Calibri" panose="020F0502020204030204" pitchFamily="34" charset="0"/>
                <a:ea typeface="等线"/>
                <a:cs typeface="Calibri" panose="020F0502020204030204" pitchFamily="34" charset="0"/>
              </a:rPr>
              <a:t>Highlight Positive Impacts:</a:t>
            </a:r>
            <a:r>
              <a:rPr lang="en-US" altLang="zh-CN" sz="1500" dirty="0">
                <a:solidFill>
                  <a:srgbClr val="000000"/>
                </a:solidFill>
                <a:latin typeface="Calibri" panose="020F0502020204030204" pitchFamily="34" charset="0"/>
                <a:ea typeface="等线"/>
                <a:cs typeface="Calibri" panose="020F0502020204030204" pitchFamily="34" charset="0"/>
              </a:rPr>
              <a:t>​ </a:t>
            </a:r>
            <a:r>
              <a:rPr lang="en-US" sz="1500" dirty="0">
                <a:solidFill>
                  <a:srgbClr val="000000"/>
                </a:solidFill>
                <a:latin typeface="Calibri" panose="020F0502020204030204" pitchFamily="34" charset="0"/>
                <a:ea typeface="等线"/>
                <a:cs typeface="Calibri" panose="020F0502020204030204" pitchFamily="34" charset="0"/>
              </a:rPr>
              <a:t>Amplify success stories and positive testimonials to show real-life benefits</a:t>
            </a:r>
          </a:p>
          <a:p>
            <a:endParaRPr lang="en-US" altLang="zh-CN" sz="1500" dirty="0">
              <a:solidFill>
                <a:srgbClr val="000000"/>
              </a:solidFill>
              <a:latin typeface="Calibri" panose="020F0502020204030204" pitchFamily="34" charset="0"/>
              <a:ea typeface="等线"/>
              <a:cs typeface="Calibri" panose="020F0502020204030204" pitchFamily="34" charset="0"/>
            </a:endParaRPr>
          </a:p>
          <a:p>
            <a:r>
              <a:rPr lang="en-US" altLang="zh-CN" sz="1500" b="1" dirty="0">
                <a:solidFill>
                  <a:srgbClr val="000000"/>
                </a:solidFill>
                <a:latin typeface="Calibri" panose="020F0502020204030204" pitchFamily="34" charset="0"/>
                <a:ea typeface="等线"/>
                <a:cs typeface="Calibri" panose="020F0502020204030204" pitchFamily="34" charset="0"/>
              </a:rPr>
              <a:t>Engagement Strategies: </a:t>
            </a:r>
            <a:r>
              <a:rPr lang="en-US" altLang="zh-CN" sz="1500" dirty="0">
                <a:solidFill>
                  <a:srgbClr val="000000"/>
                </a:solidFill>
                <a:latin typeface="Calibri" panose="020F0502020204030204" pitchFamily="34" charset="0"/>
                <a:ea typeface="等线"/>
                <a:cs typeface="Calibri" panose="020F0502020204030204" pitchFamily="34" charset="0"/>
              </a:rPr>
              <a:t>​Host Q&amp;A sessions, webinars, and community forums to engage with different targeted groups and educate </a:t>
            </a:r>
            <a:r>
              <a:rPr lang="en-US" sz="1500" dirty="0">
                <a:solidFill>
                  <a:srgbClr val="000000"/>
                </a:solidFill>
                <a:latin typeface="Calibri" panose="020F0502020204030204" pitchFamily="34" charset="0"/>
                <a:ea typeface="+mn-lt"/>
                <a:cs typeface="Calibri" panose="020F0502020204030204" pitchFamily="34" charset="0"/>
              </a:rPr>
              <a:t>new parents through informative pamphlets and  personalized consultations in medical and hospital clinics.</a:t>
            </a:r>
          </a:p>
          <a:p>
            <a:endParaRPr lang="en-US" altLang="zh-CN" sz="1500" dirty="0">
              <a:solidFill>
                <a:srgbClr val="000000"/>
              </a:solidFill>
              <a:latin typeface="Calibri" panose="020F0502020204030204" pitchFamily="34" charset="0"/>
              <a:ea typeface="等线"/>
              <a:cs typeface="Calibri" panose="020F0502020204030204" pitchFamily="34" charset="0"/>
            </a:endParaRPr>
          </a:p>
          <a:p>
            <a:r>
              <a:rPr lang="en-US" altLang="zh-CN" sz="1500" b="1" dirty="0">
                <a:solidFill>
                  <a:srgbClr val="000000"/>
                </a:solidFill>
                <a:latin typeface="Calibri" panose="020F0502020204030204" pitchFamily="34" charset="0"/>
                <a:ea typeface="等线"/>
                <a:cs typeface="Calibri" panose="020F0502020204030204" pitchFamily="34" charset="0"/>
              </a:rPr>
              <a:t>Measure and Adjust:</a:t>
            </a:r>
            <a:r>
              <a:rPr lang="en-US" altLang="zh-CN" sz="1500" dirty="0">
                <a:solidFill>
                  <a:srgbClr val="000000"/>
                </a:solidFill>
                <a:latin typeface="Calibri" panose="020F0502020204030204" pitchFamily="34" charset="0"/>
                <a:ea typeface="等线"/>
                <a:cs typeface="Calibri" panose="020F0502020204030204" pitchFamily="34" charset="0"/>
              </a:rPr>
              <a:t>​ Use follow-up surveys and polls to measure changes in perception and acceptance and adjust further strategies. Make sure surveys and polls have questions on patient health to under POV.</a:t>
            </a:r>
          </a:p>
          <a:p>
            <a:endParaRPr lang="en-US" altLang="zh-CN" sz="1500" dirty="0">
              <a:solidFill>
                <a:srgbClr val="000000"/>
              </a:solidFill>
              <a:latin typeface="Calibri" panose="020F0502020204030204" pitchFamily="34" charset="0"/>
              <a:ea typeface="等线"/>
              <a:cs typeface="Calibri" panose="020F0502020204030204" pitchFamily="34" charset="0"/>
            </a:endParaRPr>
          </a:p>
        </p:txBody>
      </p:sp>
      <p:sp>
        <p:nvSpPr>
          <p:cNvPr id="6" name="Content Placeholder 2">
            <a:extLst>
              <a:ext uri="{FF2B5EF4-FFF2-40B4-BE49-F238E27FC236}">
                <a16:creationId xmlns:a16="http://schemas.microsoft.com/office/drawing/2014/main" id="{FD232743-EFCE-5AAC-6C42-BA64AFC0B8AA}"/>
              </a:ext>
            </a:extLst>
          </p:cNvPr>
          <p:cNvSpPr txBox="1">
            <a:spLocks/>
          </p:cNvSpPr>
          <p:nvPr/>
        </p:nvSpPr>
        <p:spPr>
          <a:xfrm>
            <a:off x="4461066" y="175123"/>
            <a:ext cx="6747582" cy="6451523"/>
          </a:xfrm>
          <a:custGeom>
            <a:avLst/>
            <a:gdLst>
              <a:gd name="connsiteX0" fmla="*/ 0 w 6747582"/>
              <a:gd name="connsiteY0" fmla="*/ 0 h 6451523"/>
              <a:gd name="connsiteX1" fmla="*/ 359871 w 6747582"/>
              <a:gd name="connsiteY1" fmla="*/ 0 h 6451523"/>
              <a:gd name="connsiteX2" fmla="*/ 854694 w 6747582"/>
              <a:gd name="connsiteY2" fmla="*/ 0 h 6451523"/>
              <a:gd name="connsiteX3" fmla="*/ 1551944 w 6747582"/>
              <a:gd name="connsiteY3" fmla="*/ 0 h 6451523"/>
              <a:gd name="connsiteX4" fmla="*/ 2181718 w 6747582"/>
              <a:gd name="connsiteY4" fmla="*/ 0 h 6451523"/>
              <a:gd name="connsiteX5" fmla="*/ 2878968 w 6747582"/>
              <a:gd name="connsiteY5" fmla="*/ 0 h 6451523"/>
              <a:gd name="connsiteX6" fmla="*/ 3441267 w 6747582"/>
              <a:gd name="connsiteY6" fmla="*/ 0 h 6451523"/>
              <a:gd name="connsiteX7" fmla="*/ 3801138 w 6747582"/>
              <a:gd name="connsiteY7" fmla="*/ 0 h 6451523"/>
              <a:gd name="connsiteX8" fmla="*/ 4161009 w 6747582"/>
              <a:gd name="connsiteY8" fmla="*/ 0 h 6451523"/>
              <a:gd name="connsiteX9" fmla="*/ 4655832 w 6747582"/>
              <a:gd name="connsiteY9" fmla="*/ 0 h 6451523"/>
              <a:gd name="connsiteX10" fmla="*/ 5218130 w 6747582"/>
              <a:gd name="connsiteY10" fmla="*/ 0 h 6451523"/>
              <a:gd name="connsiteX11" fmla="*/ 5915380 w 6747582"/>
              <a:gd name="connsiteY11" fmla="*/ 0 h 6451523"/>
              <a:gd name="connsiteX12" fmla="*/ 6747582 w 6747582"/>
              <a:gd name="connsiteY12" fmla="*/ 0 h 6451523"/>
              <a:gd name="connsiteX13" fmla="*/ 6747582 w 6747582"/>
              <a:gd name="connsiteY13" fmla="*/ 392956 h 6451523"/>
              <a:gd name="connsiteX14" fmla="*/ 6747582 w 6747582"/>
              <a:gd name="connsiteY14" fmla="*/ 1043974 h 6451523"/>
              <a:gd name="connsiteX15" fmla="*/ 6747582 w 6747582"/>
              <a:gd name="connsiteY15" fmla="*/ 1436930 h 6451523"/>
              <a:gd name="connsiteX16" fmla="*/ 6747582 w 6747582"/>
              <a:gd name="connsiteY16" fmla="*/ 1894402 h 6451523"/>
              <a:gd name="connsiteX17" fmla="*/ 6747582 w 6747582"/>
              <a:gd name="connsiteY17" fmla="*/ 2545419 h 6451523"/>
              <a:gd name="connsiteX18" fmla="*/ 6747582 w 6747582"/>
              <a:gd name="connsiteY18" fmla="*/ 3196436 h 6451523"/>
              <a:gd name="connsiteX19" fmla="*/ 6747582 w 6747582"/>
              <a:gd name="connsiteY19" fmla="*/ 3718423 h 6451523"/>
              <a:gd name="connsiteX20" fmla="*/ 6747582 w 6747582"/>
              <a:gd name="connsiteY20" fmla="*/ 4433956 h 6451523"/>
              <a:gd name="connsiteX21" fmla="*/ 6747582 w 6747582"/>
              <a:gd name="connsiteY21" fmla="*/ 5084973 h 6451523"/>
              <a:gd name="connsiteX22" fmla="*/ 6747582 w 6747582"/>
              <a:gd name="connsiteY22" fmla="*/ 5735990 h 6451523"/>
              <a:gd name="connsiteX23" fmla="*/ 6747582 w 6747582"/>
              <a:gd name="connsiteY23" fmla="*/ 6451523 h 6451523"/>
              <a:gd name="connsiteX24" fmla="*/ 6320235 w 6747582"/>
              <a:gd name="connsiteY24" fmla="*/ 6451523 h 6451523"/>
              <a:gd name="connsiteX25" fmla="*/ 5757937 w 6747582"/>
              <a:gd name="connsiteY25" fmla="*/ 6451523 h 6451523"/>
              <a:gd name="connsiteX26" fmla="*/ 5060687 w 6747582"/>
              <a:gd name="connsiteY26" fmla="*/ 6451523 h 6451523"/>
              <a:gd name="connsiteX27" fmla="*/ 4430912 w 6747582"/>
              <a:gd name="connsiteY27" fmla="*/ 6451523 h 6451523"/>
              <a:gd name="connsiteX28" fmla="*/ 4003565 w 6747582"/>
              <a:gd name="connsiteY28" fmla="*/ 6451523 h 6451523"/>
              <a:gd name="connsiteX29" fmla="*/ 3643694 w 6747582"/>
              <a:gd name="connsiteY29" fmla="*/ 6451523 h 6451523"/>
              <a:gd name="connsiteX30" fmla="*/ 3283823 w 6747582"/>
              <a:gd name="connsiteY30" fmla="*/ 6451523 h 6451523"/>
              <a:gd name="connsiteX31" fmla="*/ 2923952 w 6747582"/>
              <a:gd name="connsiteY31" fmla="*/ 6451523 h 6451523"/>
              <a:gd name="connsiteX32" fmla="*/ 2226702 w 6747582"/>
              <a:gd name="connsiteY32" fmla="*/ 6451523 h 6451523"/>
              <a:gd name="connsiteX33" fmla="*/ 1866831 w 6747582"/>
              <a:gd name="connsiteY33" fmla="*/ 6451523 h 6451523"/>
              <a:gd name="connsiteX34" fmla="*/ 1304533 w 6747582"/>
              <a:gd name="connsiteY34" fmla="*/ 6451523 h 6451523"/>
              <a:gd name="connsiteX35" fmla="*/ 809710 w 6747582"/>
              <a:gd name="connsiteY35" fmla="*/ 6451523 h 6451523"/>
              <a:gd name="connsiteX36" fmla="*/ 0 w 6747582"/>
              <a:gd name="connsiteY36" fmla="*/ 6451523 h 6451523"/>
              <a:gd name="connsiteX37" fmla="*/ 0 w 6747582"/>
              <a:gd name="connsiteY37" fmla="*/ 5735990 h 6451523"/>
              <a:gd name="connsiteX38" fmla="*/ 0 w 6747582"/>
              <a:gd name="connsiteY38" fmla="*/ 5020458 h 6451523"/>
              <a:gd name="connsiteX39" fmla="*/ 0 w 6747582"/>
              <a:gd name="connsiteY39" fmla="*/ 4304925 h 6451523"/>
              <a:gd name="connsiteX40" fmla="*/ 0 w 6747582"/>
              <a:gd name="connsiteY40" fmla="*/ 3589393 h 6451523"/>
              <a:gd name="connsiteX41" fmla="*/ 0 w 6747582"/>
              <a:gd name="connsiteY41" fmla="*/ 3196436 h 6451523"/>
              <a:gd name="connsiteX42" fmla="*/ 0 w 6747582"/>
              <a:gd name="connsiteY42" fmla="*/ 2738965 h 6451523"/>
              <a:gd name="connsiteX43" fmla="*/ 0 w 6747582"/>
              <a:gd name="connsiteY43" fmla="*/ 2087947 h 6451523"/>
              <a:gd name="connsiteX44" fmla="*/ 0 w 6747582"/>
              <a:gd name="connsiteY44" fmla="*/ 1372415 h 6451523"/>
              <a:gd name="connsiteX45" fmla="*/ 0 w 6747582"/>
              <a:gd name="connsiteY45" fmla="*/ 914943 h 6451523"/>
              <a:gd name="connsiteX46" fmla="*/ 0 w 6747582"/>
              <a:gd name="connsiteY46" fmla="*/ 521987 h 6451523"/>
              <a:gd name="connsiteX47" fmla="*/ 0 w 6747582"/>
              <a:gd name="connsiteY47" fmla="*/ 0 h 645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747582" h="6451523" fill="none" extrusionOk="0">
                <a:moveTo>
                  <a:pt x="0" y="0"/>
                </a:moveTo>
                <a:cubicBezTo>
                  <a:pt x="108497" y="-17358"/>
                  <a:pt x="257854" y="36729"/>
                  <a:pt x="359871" y="0"/>
                </a:cubicBezTo>
                <a:cubicBezTo>
                  <a:pt x="461888" y="-36729"/>
                  <a:pt x="701377" y="17236"/>
                  <a:pt x="854694" y="0"/>
                </a:cubicBezTo>
                <a:cubicBezTo>
                  <a:pt x="1008011" y="-17236"/>
                  <a:pt x="1298286" y="1231"/>
                  <a:pt x="1551944" y="0"/>
                </a:cubicBezTo>
                <a:cubicBezTo>
                  <a:pt x="1805602" y="-1231"/>
                  <a:pt x="2043861" y="50936"/>
                  <a:pt x="2181718" y="0"/>
                </a:cubicBezTo>
                <a:cubicBezTo>
                  <a:pt x="2319575" y="-50936"/>
                  <a:pt x="2691782" y="63087"/>
                  <a:pt x="2878968" y="0"/>
                </a:cubicBezTo>
                <a:cubicBezTo>
                  <a:pt x="3066154" y="-63087"/>
                  <a:pt x="3242225" y="29543"/>
                  <a:pt x="3441267" y="0"/>
                </a:cubicBezTo>
                <a:cubicBezTo>
                  <a:pt x="3640309" y="-29543"/>
                  <a:pt x="3657464" y="3760"/>
                  <a:pt x="3801138" y="0"/>
                </a:cubicBezTo>
                <a:cubicBezTo>
                  <a:pt x="3944812" y="-3760"/>
                  <a:pt x="4027586" y="35661"/>
                  <a:pt x="4161009" y="0"/>
                </a:cubicBezTo>
                <a:cubicBezTo>
                  <a:pt x="4294432" y="-35661"/>
                  <a:pt x="4492492" y="25220"/>
                  <a:pt x="4655832" y="0"/>
                </a:cubicBezTo>
                <a:cubicBezTo>
                  <a:pt x="4819172" y="-25220"/>
                  <a:pt x="5059801" y="52926"/>
                  <a:pt x="5218130" y="0"/>
                </a:cubicBezTo>
                <a:cubicBezTo>
                  <a:pt x="5376459" y="-52926"/>
                  <a:pt x="5648996" y="19986"/>
                  <a:pt x="5915380" y="0"/>
                </a:cubicBezTo>
                <a:cubicBezTo>
                  <a:pt x="6181764" y="-19986"/>
                  <a:pt x="6397593" y="93105"/>
                  <a:pt x="6747582" y="0"/>
                </a:cubicBezTo>
                <a:cubicBezTo>
                  <a:pt x="6754344" y="167872"/>
                  <a:pt x="6700470" y="279434"/>
                  <a:pt x="6747582" y="392956"/>
                </a:cubicBezTo>
                <a:cubicBezTo>
                  <a:pt x="6794694" y="506478"/>
                  <a:pt x="6717983" y="785242"/>
                  <a:pt x="6747582" y="1043974"/>
                </a:cubicBezTo>
                <a:cubicBezTo>
                  <a:pt x="6777181" y="1302706"/>
                  <a:pt x="6734443" y="1330117"/>
                  <a:pt x="6747582" y="1436930"/>
                </a:cubicBezTo>
                <a:cubicBezTo>
                  <a:pt x="6760721" y="1543743"/>
                  <a:pt x="6733019" y="1683872"/>
                  <a:pt x="6747582" y="1894402"/>
                </a:cubicBezTo>
                <a:cubicBezTo>
                  <a:pt x="6762145" y="2104932"/>
                  <a:pt x="6729244" y="2391927"/>
                  <a:pt x="6747582" y="2545419"/>
                </a:cubicBezTo>
                <a:cubicBezTo>
                  <a:pt x="6765920" y="2698911"/>
                  <a:pt x="6689022" y="2976285"/>
                  <a:pt x="6747582" y="3196436"/>
                </a:cubicBezTo>
                <a:cubicBezTo>
                  <a:pt x="6806142" y="3416587"/>
                  <a:pt x="6717256" y="3564687"/>
                  <a:pt x="6747582" y="3718423"/>
                </a:cubicBezTo>
                <a:cubicBezTo>
                  <a:pt x="6777908" y="3872159"/>
                  <a:pt x="6737921" y="4160622"/>
                  <a:pt x="6747582" y="4433956"/>
                </a:cubicBezTo>
                <a:cubicBezTo>
                  <a:pt x="6757243" y="4707290"/>
                  <a:pt x="6700638" y="4808753"/>
                  <a:pt x="6747582" y="5084973"/>
                </a:cubicBezTo>
                <a:cubicBezTo>
                  <a:pt x="6794526" y="5361193"/>
                  <a:pt x="6673438" y="5566604"/>
                  <a:pt x="6747582" y="5735990"/>
                </a:cubicBezTo>
                <a:cubicBezTo>
                  <a:pt x="6821726" y="5905376"/>
                  <a:pt x="6711428" y="6140145"/>
                  <a:pt x="6747582" y="6451523"/>
                </a:cubicBezTo>
                <a:cubicBezTo>
                  <a:pt x="6574222" y="6475450"/>
                  <a:pt x="6468867" y="6426628"/>
                  <a:pt x="6320235" y="6451523"/>
                </a:cubicBezTo>
                <a:cubicBezTo>
                  <a:pt x="6171603" y="6476418"/>
                  <a:pt x="5968886" y="6418095"/>
                  <a:pt x="5757937" y="6451523"/>
                </a:cubicBezTo>
                <a:cubicBezTo>
                  <a:pt x="5546988" y="6484951"/>
                  <a:pt x="5244624" y="6448667"/>
                  <a:pt x="5060687" y="6451523"/>
                </a:cubicBezTo>
                <a:cubicBezTo>
                  <a:pt x="4876750" y="6454379"/>
                  <a:pt x="4644494" y="6400137"/>
                  <a:pt x="4430912" y="6451523"/>
                </a:cubicBezTo>
                <a:cubicBezTo>
                  <a:pt x="4217331" y="6502909"/>
                  <a:pt x="4193638" y="6404106"/>
                  <a:pt x="4003565" y="6451523"/>
                </a:cubicBezTo>
                <a:cubicBezTo>
                  <a:pt x="3813492" y="6498940"/>
                  <a:pt x="3795360" y="6428133"/>
                  <a:pt x="3643694" y="6451523"/>
                </a:cubicBezTo>
                <a:cubicBezTo>
                  <a:pt x="3492028" y="6474913"/>
                  <a:pt x="3403826" y="6419298"/>
                  <a:pt x="3283823" y="6451523"/>
                </a:cubicBezTo>
                <a:cubicBezTo>
                  <a:pt x="3163820" y="6483748"/>
                  <a:pt x="3101665" y="6419457"/>
                  <a:pt x="2923952" y="6451523"/>
                </a:cubicBezTo>
                <a:cubicBezTo>
                  <a:pt x="2746239" y="6483589"/>
                  <a:pt x="2433880" y="6428643"/>
                  <a:pt x="2226702" y="6451523"/>
                </a:cubicBezTo>
                <a:cubicBezTo>
                  <a:pt x="2019524" y="6474403"/>
                  <a:pt x="2006030" y="6434067"/>
                  <a:pt x="1866831" y="6451523"/>
                </a:cubicBezTo>
                <a:cubicBezTo>
                  <a:pt x="1727632" y="6468979"/>
                  <a:pt x="1567510" y="6405198"/>
                  <a:pt x="1304533" y="6451523"/>
                </a:cubicBezTo>
                <a:cubicBezTo>
                  <a:pt x="1041556" y="6497848"/>
                  <a:pt x="989786" y="6432455"/>
                  <a:pt x="809710" y="6451523"/>
                </a:cubicBezTo>
                <a:cubicBezTo>
                  <a:pt x="629634" y="6470591"/>
                  <a:pt x="323205" y="6425675"/>
                  <a:pt x="0" y="6451523"/>
                </a:cubicBezTo>
                <a:cubicBezTo>
                  <a:pt x="-44420" y="6236868"/>
                  <a:pt x="40969" y="6072398"/>
                  <a:pt x="0" y="5735990"/>
                </a:cubicBezTo>
                <a:cubicBezTo>
                  <a:pt x="-40969" y="5399582"/>
                  <a:pt x="54532" y="5183032"/>
                  <a:pt x="0" y="5020458"/>
                </a:cubicBezTo>
                <a:cubicBezTo>
                  <a:pt x="-54532" y="4857884"/>
                  <a:pt x="9837" y="4659066"/>
                  <a:pt x="0" y="4304925"/>
                </a:cubicBezTo>
                <a:cubicBezTo>
                  <a:pt x="-9837" y="3950784"/>
                  <a:pt x="5841" y="3857140"/>
                  <a:pt x="0" y="3589393"/>
                </a:cubicBezTo>
                <a:cubicBezTo>
                  <a:pt x="-5841" y="3321646"/>
                  <a:pt x="20184" y="3357856"/>
                  <a:pt x="0" y="3196436"/>
                </a:cubicBezTo>
                <a:cubicBezTo>
                  <a:pt x="-20184" y="3035016"/>
                  <a:pt x="5411" y="2866330"/>
                  <a:pt x="0" y="2738965"/>
                </a:cubicBezTo>
                <a:cubicBezTo>
                  <a:pt x="-5411" y="2611600"/>
                  <a:pt x="39748" y="2374545"/>
                  <a:pt x="0" y="2087947"/>
                </a:cubicBezTo>
                <a:cubicBezTo>
                  <a:pt x="-39748" y="1801349"/>
                  <a:pt x="8323" y="1706472"/>
                  <a:pt x="0" y="1372415"/>
                </a:cubicBezTo>
                <a:cubicBezTo>
                  <a:pt x="-8323" y="1038358"/>
                  <a:pt x="21588" y="1058837"/>
                  <a:pt x="0" y="914943"/>
                </a:cubicBezTo>
                <a:cubicBezTo>
                  <a:pt x="-21588" y="771049"/>
                  <a:pt x="31325" y="680466"/>
                  <a:pt x="0" y="521987"/>
                </a:cubicBezTo>
                <a:cubicBezTo>
                  <a:pt x="-31325" y="363508"/>
                  <a:pt x="23798" y="165622"/>
                  <a:pt x="0" y="0"/>
                </a:cubicBezTo>
                <a:close/>
              </a:path>
              <a:path w="6747582" h="6451523" stroke="0" extrusionOk="0">
                <a:moveTo>
                  <a:pt x="0" y="0"/>
                </a:moveTo>
                <a:cubicBezTo>
                  <a:pt x="234502" y="-70731"/>
                  <a:pt x="493305" y="47441"/>
                  <a:pt x="697250" y="0"/>
                </a:cubicBezTo>
                <a:cubicBezTo>
                  <a:pt x="901195" y="-47441"/>
                  <a:pt x="984743" y="48365"/>
                  <a:pt x="1124597" y="0"/>
                </a:cubicBezTo>
                <a:cubicBezTo>
                  <a:pt x="1264451" y="-48365"/>
                  <a:pt x="1395510" y="29431"/>
                  <a:pt x="1551944" y="0"/>
                </a:cubicBezTo>
                <a:cubicBezTo>
                  <a:pt x="1708378" y="-29431"/>
                  <a:pt x="1929717" y="25491"/>
                  <a:pt x="2046767" y="0"/>
                </a:cubicBezTo>
                <a:cubicBezTo>
                  <a:pt x="2163817" y="-25491"/>
                  <a:pt x="2414658" y="62634"/>
                  <a:pt x="2609065" y="0"/>
                </a:cubicBezTo>
                <a:cubicBezTo>
                  <a:pt x="2803472" y="-62634"/>
                  <a:pt x="2958118" y="58795"/>
                  <a:pt x="3238839" y="0"/>
                </a:cubicBezTo>
                <a:cubicBezTo>
                  <a:pt x="3519560" y="-58795"/>
                  <a:pt x="3748700" y="59181"/>
                  <a:pt x="3936089" y="0"/>
                </a:cubicBezTo>
                <a:cubicBezTo>
                  <a:pt x="4123478" y="-59181"/>
                  <a:pt x="4258189" y="33386"/>
                  <a:pt x="4565864" y="0"/>
                </a:cubicBezTo>
                <a:cubicBezTo>
                  <a:pt x="4873539" y="-33386"/>
                  <a:pt x="4820500" y="38927"/>
                  <a:pt x="5060686" y="0"/>
                </a:cubicBezTo>
                <a:cubicBezTo>
                  <a:pt x="5300872" y="-38927"/>
                  <a:pt x="5407656" y="40516"/>
                  <a:pt x="5690461" y="0"/>
                </a:cubicBezTo>
                <a:cubicBezTo>
                  <a:pt x="5973267" y="-40516"/>
                  <a:pt x="5972714" y="13284"/>
                  <a:pt x="6050332" y="0"/>
                </a:cubicBezTo>
                <a:cubicBezTo>
                  <a:pt x="6127950" y="-13284"/>
                  <a:pt x="6488076" y="59618"/>
                  <a:pt x="6747582" y="0"/>
                </a:cubicBezTo>
                <a:cubicBezTo>
                  <a:pt x="6755457" y="183902"/>
                  <a:pt x="6719879" y="291650"/>
                  <a:pt x="6747582" y="392956"/>
                </a:cubicBezTo>
                <a:cubicBezTo>
                  <a:pt x="6775285" y="494262"/>
                  <a:pt x="6718056" y="655346"/>
                  <a:pt x="6747582" y="785913"/>
                </a:cubicBezTo>
                <a:cubicBezTo>
                  <a:pt x="6777108" y="916480"/>
                  <a:pt x="6710135" y="1064229"/>
                  <a:pt x="6747582" y="1307900"/>
                </a:cubicBezTo>
                <a:cubicBezTo>
                  <a:pt x="6785029" y="1551571"/>
                  <a:pt x="6742402" y="1512555"/>
                  <a:pt x="6747582" y="1700856"/>
                </a:cubicBezTo>
                <a:cubicBezTo>
                  <a:pt x="6752762" y="1889157"/>
                  <a:pt x="6686570" y="2262095"/>
                  <a:pt x="6747582" y="2416389"/>
                </a:cubicBezTo>
                <a:cubicBezTo>
                  <a:pt x="6808594" y="2570683"/>
                  <a:pt x="6747227" y="2691207"/>
                  <a:pt x="6747582" y="2809345"/>
                </a:cubicBezTo>
                <a:cubicBezTo>
                  <a:pt x="6747937" y="2927483"/>
                  <a:pt x="6701536" y="3174582"/>
                  <a:pt x="6747582" y="3460362"/>
                </a:cubicBezTo>
                <a:cubicBezTo>
                  <a:pt x="6793628" y="3746142"/>
                  <a:pt x="6739350" y="3973413"/>
                  <a:pt x="6747582" y="4111380"/>
                </a:cubicBezTo>
                <a:cubicBezTo>
                  <a:pt x="6755814" y="4249347"/>
                  <a:pt x="6720429" y="4563224"/>
                  <a:pt x="6747582" y="4762397"/>
                </a:cubicBezTo>
                <a:cubicBezTo>
                  <a:pt x="6774735" y="4961570"/>
                  <a:pt x="6710804" y="5156015"/>
                  <a:pt x="6747582" y="5348899"/>
                </a:cubicBezTo>
                <a:cubicBezTo>
                  <a:pt x="6784360" y="5541783"/>
                  <a:pt x="6680270" y="5989732"/>
                  <a:pt x="6747582" y="6451523"/>
                </a:cubicBezTo>
                <a:cubicBezTo>
                  <a:pt x="6664300" y="6476481"/>
                  <a:pt x="6475191" y="6446648"/>
                  <a:pt x="6387711" y="6451523"/>
                </a:cubicBezTo>
                <a:cubicBezTo>
                  <a:pt x="6300231" y="6456398"/>
                  <a:pt x="6151960" y="6440232"/>
                  <a:pt x="6027840" y="6451523"/>
                </a:cubicBezTo>
                <a:cubicBezTo>
                  <a:pt x="5903720" y="6462814"/>
                  <a:pt x="5765932" y="6401029"/>
                  <a:pt x="5600493" y="6451523"/>
                </a:cubicBezTo>
                <a:cubicBezTo>
                  <a:pt x="5435054" y="6502017"/>
                  <a:pt x="5343946" y="6408871"/>
                  <a:pt x="5240622" y="6451523"/>
                </a:cubicBezTo>
                <a:cubicBezTo>
                  <a:pt x="5137298" y="6494175"/>
                  <a:pt x="5025851" y="6424204"/>
                  <a:pt x="4880751" y="6451523"/>
                </a:cubicBezTo>
                <a:cubicBezTo>
                  <a:pt x="4735651" y="6478842"/>
                  <a:pt x="4542880" y="6404784"/>
                  <a:pt x="4385928" y="6451523"/>
                </a:cubicBezTo>
                <a:cubicBezTo>
                  <a:pt x="4228976" y="6498262"/>
                  <a:pt x="4011068" y="6419247"/>
                  <a:pt x="3688678" y="6451523"/>
                </a:cubicBezTo>
                <a:cubicBezTo>
                  <a:pt x="3366288" y="6483799"/>
                  <a:pt x="3407536" y="6442614"/>
                  <a:pt x="3328807" y="6451523"/>
                </a:cubicBezTo>
                <a:cubicBezTo>
                  <a:pt x="3250078" y="6460432"/>
                  <a:pt x="2985825" y="6398305"/>
                  <a:pt x="2833984" y="6451523"/>
                </a:cubicBezTo>
                <a:cubicBezTo>
                  <a:pt x="2682143" y="6504741"/>
                  <a:pt x="2571159" y="6393932"/>
                  <a:pt x="2339162" y="6451523"/>
                </a:cubicBezTo>
                <a:cubicBezTo>
                  <a:pt x="2107165" y="6509114"/>
                  <a:pt x="1988952" y="6398156"/>
                  <a:pt x="1776863" y="6451523"/>
                </a:cubicBezTo>
                <a:cubicBezTo>
                  <a:pt x="1564774" y="6504890"/>
                  <a:pt x="1325964" y="6424755"/>
                  <a:pt x="1147089" y="6451523"/>
                </a:cubicBezTo>
                <a:cubicBezTo>
                  <a:pt x="968214" y="6478291"/>
                  <a:pt x="851486" y="6448631"/>
                  <a:pt x="584790" y="6451523"/>
                </a:cubicBezTo>
                <a:cubicBezTo>
                  <a:pt x="318094" y="6454415"/>
                  <a:pt x="192417" y="6433765"/>
                  <a:pt x="0" y="6451523"/>
                </a:cubicBezTo>
                <a:cubicBezTo>
                  <a:pt x="-12144" y="6294372"/>
                  <a:pt x="32032" y="6037693"/>
                  <a:pt x="0" y="5929536"/>
                </a:cubicBezTo>
                <a:cubicBezTo>
                  <a:pt x="-32032" y="5821379"/>
                  <a:pt x="68466" y="5417305"/>
                  <a:pt x="0" y="5278519"/>
                </a:cubicBezTo>
                <a:cubicBezTo>
                  <a:pt x="-68466" y="5139733"/>
                  <a:pt x="9231" y="4864505"/>
                  <a:pt x="0" y="4627501"/>
                </a:cubicBezTo>
                <a:cubicBezTo>
                  <a:pt x="-9231" y="4390497"/>
                  <a:pt x="21700" y="4355384"/>
                  <a:pt x="0" y="4105515"/>
                </a:cubicBezTo>
                <a:cubicBezTo>
                  <a:pt x="-21700" y="3855646"/>
                  <a:pt x="34720" y="3634447"/>
                  <a:pt x="0" y="3389982"/>
                </a:cubicBezTo>
                <a:cubicBezTo>
                  <a:pt x="-34720" y="3145517"/>
                  <a:pt x="67210" y="3032932"/>
                  <a:pt x="0" y="2738965"/>
                </a:cubicBezTo>
                <a:cubicBezTo>
                  <a:pt x="-67210" y="2444998"/>
                  <a:pt x="14834" y="2511890"/>
                  <a:pt x="0" y="2346008"/>
                </a:cubicBezTo>
                <a:cubicBezTo>
                  <a:pt x="-14834" y="2180126"/>
                  <a:pt x="61927" y="2066796"/>
                  <a:pt x="0" y="1824022"/>
                </a:cubicBezTo>
                <a:cubicBezTo>
                  <a:pt x="-61927" y="1581248"/>
                  <a:pt x="18011" y="1318770"/>
                  <a:pt x="0" y="1108489"/>
                </a:cubicBezTo>
                <a:cubicBezTo>
                  <a:pt x="-18011" y="898208"/>
                  <a:pt x="3128" y="502882"/>
                  <a:pt x="0" y="0"/>
                </a:cubicBezTo>
                <a:close/>
              </a:path>
            </a:pathLst>
          </a:custGeom>
          <a:ln>
            <a:solidFill>
              <a:schemeClr val="tx1"/>
            </a:solidFill>
            <a:extLst>
              <a:ext uri="{C807C97D-BFC1-408E-A445-0C87EB9F89A2}">
                <ask:lineSketchStyleProps xmlns:ask="http://schemas.microsoft.com/office/drawing/2018/sketchyshapes" sd="2506015731">
                  <a:prstGeom prst="rect">
                    <a:avLst/>
                  </a:prstGeom>
                  <ask:type>
                    <ask:lineSketchScribble/>
                  </ask:type>
                </ask:lineSketchStyleProps>
              </a:ext>
            </a:extLst>
          </a:ln>
        </p:spPr>
        <p:txBody>
          <a:bodyPr vert="horz" lIns="91440" tIns="45720" rIns="91440" bIns="45720" rtlCol="0" anchor="t">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lvl="1" indent="0" algn="just">
              <a:buNone/>
            </a:pPr>
            <a:endParaRPr lang="en-US" sz="2000" b="1" dirty="0">
              <a:solidFill>
                <a:schemeClr val="accent2"/>
              </a:solidFill>
              <a:latin typeface="Calibri" panose="020F0502020204030204" pitchFamily="34" charset="0"/>
              <a:ea typeface="+mn-lt"/>
              <a:cs typeface="Calibri" panose="020F0502020204030204" pitchFamily="34" charset="0"/>
            </a:endParaRPr>
          </a:p>
          <a:p>
            <a:pPr marL="514350" lvl="1" indent="0" algn="just">
              <a:buNone/>
            </a:pPr>
            <a:r>
              <a:rPr lang="en-US" sz="2000" b="1" dirty="0">
                <a:solidFill>
                  <a:schemeClr val="accent2"/>
                </a:solidFill>
                <a:latin typeface="Calibri" panose="020F0502020204030204" pitchFamily="34" charset="0"/>
                <a:ea typeface="+mn-lt"/>
                <a:cs typeface="Calibri" panose="020F0502020204030204" pitchFamily="34" charset="0"/>
              </a:rPr>
              <a:t>Geography</a:t>
            </a:r>
            <a:endParaRPr lang="en-US" sz="2000" dirty="0">
              <a:solidFill>
                <a:schemeClr val="accent2"/>
              </a:solidFill>
              <a:latin typeface="Calibri" panose="020F0502020204030204" pitchFamily="34" charset="0"/>
              <a:ea typeface="+mn-lt"/>
              <a:cs typeface="Calibri" panose="020F0502020204030204" pitchFamily="34" charset="0"/>
            </a:endParaRPr>
          </a:p>
          <a:p>
            <a:pPr marL="514350" lvl="1" indent="0" algn="just">
              <a:lnSpc>
                <a:spcPct val="100000"/>
              </a:lnSpc>
              <a:buNone/>
            </a:pPr>
            <a:r>
              <a:rPr lang="en-US" sz="1500" dirty="0">
                <a:solidFill>
                  <a:srgbClr val="000000"/>
                </a:solidFill>
                <a:latin typeface="Calibri" panose="020F0502020204030204" pitchFamily="34" charset="0"/>
                <a:ea typeface="+mn-lt"/>
                <a:cs typeface="Calibri" panose="020F0502020204030204" pitchFamily="34" charset="0"/>
              </a:rPr>
              <a:t>Tailor marketing campaigns to address regional differences. Regions more resistant to these technologies may benefit from targeted educational content and testimonials from local influencers or community leaders.</a:t>
            </a:r>
          </a:p>
          <a:p>
            <a:pPr marL="514350" lvl="1" indent="0" algn="just">
              <a:lnSpc>
                <a:spcPct val="100000"/>
              </a:lnSpc>
              <a:buNone/>
            </a:pPr>
            <a:endParaRPr lang="en-US" sz="1500" dirty="0">
              <a:solidFill>
                <a:srgbClr val="000000"/>
              </a:solidFill>
              <a:latin typeface="Calibri" panose="020F0502020204030204" pitchFamily="34" charset="0"/>
              <a:ea typeface="+mn-lt"/>
              <a:cs typeface="Calibri" panose="020F0502020204030204" pitchFamily="34" charset="0"/>
            </a:endParaRPr>
          </a:p>
          <a:p>
            <a:pPr marL="514350" lvl="1" indent="0" algn="just">
              <a:lnSpc>
                <a:spcPct val="100000"/>
              </a:lnSpc>
              <a:buNone/>
            </a:pPr>
            <a:r>
              <a:rPr lang="en-US" sz="2000" b="1" dirty="0">
                <a:solidFill>
                  <a:schemeClr val="accent2"/>
                </a:solidFill>
                <a:latin typeface="Calibri" panose="020F0502020204030204" pitchFamily="34" charset="0"/>
                <a:ea typeface="+mn-lt"/>
                <a:cs typeface="Calibri" panose="020F0502020204030204" pitchFamily="34" charset="0"/>
              </a:rPr>
              <a:t>Income</a:t>
            </a:r>
            <a:r>
              <a:rPr lang="en-US" sz="2000" dirty="0">
                <a:solidFill>
                  <a:schemeClr val="accent2"/>
                </a:solidFill>
                <a:latin typeface="Calibri" panose="020F0502020204030204" pitchFamily="34" charset="0"/>
                <a:ea typeface="+mn-lt"/>
                <a:cs typeface="Calibri" panose="020F0502020204030204" pitchFamily="34" charset="0"/>
              </a:rPr>
              <a:t> </a:t>
            </a:r>
          </a:p>
          <a:p>
            <a:pPr marL="514350" lvl="1" indent="0" algn="just">
              <a:lnSpc>
                <a:spcPct val="100000"/>
              </a:lnSpc>
              <a:buNone/>
            </a:pPr>
            <a:r>
              <a:rPr lang="en-US" sz="1500" dirty="0">
                <a:solidFill>
                  <a:srgbClr val="000000"/>
                </a:solidFill>
                <a:latin typeface="Calibri" panose="020F0502020204030204" pitchFamily="34" charset="0"/>
                <a:ea typeface="+mn-lt"/>
                <a:cs typeface="Calibri" panose="020F0502020204030204" pitchFamily="34" charset="0"/>
              </a:rPr>
              <a:t>Develop marketing strategies that highlight the affordability and long-term benefits of the technologies. </a:t>
            </a:r>
          </a:p>
          <a:p>
            <a:pPr marL="514350" lvl="1" indent="0" algn="just">
              <a:lnSpc>
                <a:spcPct val="100000"/>
              </a:lnSpc>
              <a:buNone/>
            </a:pPr>
            <a:r>
              <a:rPr lang="en-US" sz="1500" dirty="0">
                <a:solidFill>
                  <a:srgbClr val="000000"/>
                </a:solidFill>
                <a:latin typeface="Calibri" panose="020F0502020204030204" pitchFamily="34" charset="0"/>
                <a:ea typeface="+mn-lt"/>
                <a:cs typeface="Calibri" panose="020F0502020204030204" pitchFamily="34" charset="0"/>
              </a:rPr>
              <a:t>Offer financing options or discounts to make the technology more accessible to lower-income groups.</a:t>
            </a:r>
          </a:p>
          <a:p>
            <a:pPr marL="514350" lvl="1" indent="0" algn="just">
              <a:lnSpc>
                <a:spcPct val="100000"/>
              </a:lnSpc>
              <a:buNone/>
            </a:pPr>
            <a:endParaRPr lang="en-US" sz="1500" dirty="0">
              <a:solidFill>
                <a:srgbClr val="000000"/>
              </a:solidFill>
              <a:latin typeface="Calibri" panose="020F0502020204030204" pitchFamily="34" charset="0"/>
              <a:ea typeface="+mn-lt"/>
              <a:cs typeface="Calibri" panose="020F0502020204030204" pitchFamily="34" charset="0"/>
            </a:endParaRPr>
          </a:p>
          <a:p>
            <a:pPr marL="514350" lvl="1" indent="0" algn="just">
              <a:lnSpc>
                <a:spcPct val="100000"/>
              </a:lnSpc>
              <a:buNone/>
            </a:pPr>
            <a:r>
              <a:rPr lang="en-US" sz="2000" b="1" dirty="0">
                <a:solidFill>
                  <a:schemeClr val="accent2"/>
                </a:solidFill>
                <a:latin typeface="Calibri" panose="020F0502020204030204" pitchFamily="34" charset="0"/>
                <a:ea typeface="+mn-lt"/>
                <a:cs typeface="Calibri" panose="020F0502020204030204" pitchFamily="34" charset="0"/>
              </a:rPr>
              <a:t>Religion</a:t>
            </a:r>
            <a:endParaRPr lang="en-US" sz="2000" dirty="0">
              <a:solidFill>
                <a:schemeClr val="accent2"/>
              </a:solidFill>
              <a:latin typeface="Calibri" panose="020F0502020204030204" pitchFamily="34" charset="0"/>
              <a:ea typeface="+mn-lt"/>
              <a:cs typeface="Calibri" panose="020F0502020204030204" pitchFamily="34" charset="0"/>
            </a:endParaRPr>
          </a:p>
          <a:p>
            <a:pPr marL="514350" lvl="1" indent="0" algn="just">
              <a:lnSpc>
                <a:spcPct val="100000"/>
              </a:lnSpc>
              <a:buNone/>
            </a:pPr>
            <a:r>
              <a:rPr lang="en-US" sz="1500" dirty="0">
                <a:solidFill>
                  <a:srgbClr val="000000"/>
                </a:solidFill>
                <a:latin typeface="Calibri" panose="020F0502020204030204" pitchFamily="34" charset="0"/>
                <a:ea typeface="+mn-lt"/>
                <a:cs typeface="Calibri" panose="020F0502020204030204" pitchFamily="34" charset="0"/>
              </a:rPr>
              <a:t>Address ethical concerns directly in communities.</a:t>
            </a:r>
          </a:p>
          <a:p>
            <a:pPr marL="514350" lvl="1" indent="0" algn="just">
              <a:lnSpc>
                <a:spcPct val="100000"/>
              </a:lnSpc>
              <a:buNone/>
            </a:pPr>
            <a:r>
              <a:rPr lang="en-US" sz="1500" dirty="0">
                <a:solidFill>
                  <a:srgbClr val="000000"/>
                </a:solidFill>
                <a:latin typeface="Calibri" panose="020F0502020204030204" pitchFamily="34" charset="0"/>
                <a:ea typeface="+mn-lt"/>
                <a:cs typeface="Calibri" panose="020F0502020204030204" pitchFamily="34" charset="0"/>
              </a:rPr>
              <a:t>Maintain transparency and create educational content that respects and addresses religious perspectives. </a:t>
            </a:r>
          </a:p>
          <a:p>
            <a:pPr marL="514350" lvl="1" indent="0" algn="just">
              <a:lnSpc>
                <a:spcPct val="100000"/>
              </a:lnSpc>
              <a:buNone/>
            </a:pPr>
            <a:r>
              <a:rPr lang="en-US" sz="1500" dirty="0">
                <a:solidFill>
                  <a:srgbClr val="000000"/>
                </a:solidFill>
                <a:latin typeface="Calibri" panose="020F0502020204030204" pitchFamily="34" charset="0"/>
                <a:ea typeface="+mn-lt"/>
                <a:cs typeface="Calibri" panose="020F0502020204030204" pitchFamily="34" charset="0"/>
              </a:rPr>
              <a:t>Partner with religious organizations to facilitate open discussions and provide reassurance about the ethical use of these technologies.</a:t>
            </a:r>
          </a:p>
          <a:p>
            <a:pPr marL="514350" lvl="1" indent="0" algn="just">
              <a:lnSpc>
                <a:spcPct val="100000"/>
              </a:lnSpc>
              <a:buNone/>
            </a:pPr>
            <a:endParaRPr lang="en-US" sz="1500" dirty="0">
              <a:solidFill>
                <a:srgbClr val="000000"/>
              </a:solidFill>
              <a:latin typeface="Calibri" panose="020F0502020204030204" pitchFamily="34" charset="0"/>
              <a:ea typeface="+mn-lt"/>
              <a:cs typeface="Calibri" panose="020F0502020204030204" pitchFamily="34" charset="0"/>
            </a:endParaRPr>
          </a:p>
          <a:p>
            <a:pPr marL="514350" lvl="1" indent="0" algn="just">
              <a:lnSpc>
                <a:spcPct val="100000"/>
              </a:lnSpc>
              <a:buNone/>
            </a:pPr>
            <a:r>
              <a:rPr lang="en-US" sz="2000" b="1" dirty="0">
                <a:solidFill>
                  <a:schemeClr val="accent2"/>
                </a:solidFill>
                <a:latin typeface="Calibri" panose="020F0502020204030204" pitchFamily="34" charset="0"/>
                <a:ea typeface="+mn-lt"/>
                <a:cs typeface="Calibri" panose="020F0502020204030204" pitchFamily="34" charset="0"/>
              </a:rPr>
              <a:t>Education</a:t>
            </a:r>
            <a:endParaRPr lang="en-US" sz="2000" dirty="0">
              <a:solidFill>
                <a:schemeClr val="accent2"/>
              </a:solidFill>
              <a:latin typeface="Calibri" panose="020F0502020204030204" pitchFamily="34" charset="0"/>
              <a:ea typeface="+mn-lt"/>
              <a:cs typeface="Calibri" panose="020F0502020204030204" pitchFamily="34" charset="0"/>
            </a:endParaRPr>
          </a:p>
          <a:p>
            <a:pPr marL="514350" lvl="1" indent="0" algn="just">
              <a:lnSpc>
                <a:spcPct val="100000"/>
              </a:lnSpc>
              <a:buNone/>
            </a:pPr>
            <a:r>
              <a:rPr lang="en-US" sz="1500" dirty="0">
                <a:solidFill>
                  <a:srgbClr val="000000"/>
                </a:solidFill>
                <a:latin typeface="Calibri" panose="020F0502020204030204" pitchFamily="34" charset="0"/>
                <a:ea typeface="+mn-lt"/>
                <a:cs typeface="Calibri" panose="020F0502020204030204" pitchFamily="34" charset="0"/>
              </a:rPr>
              <a:t>Focus on informative and detailed content that appeals to educated audiences. </a:t>
            </a:r>
          </a:p>
          <a:p>
            <a:pPr marL="514350" lvl="1" indent="0" algn="just">
              <a:lnSpc>
                <a:spcPct val="100000"/>
              </a:lnSpc>
              <a:buNone/>
            </a:pPr>
            <a:r>
              <a:rPr lang="en-US" sz="1500" dirty="0">
                <a:solidFill>
                  <a:srgbClr val="000000"/>
                </a:solidFill>
                <a:latin typeface="Calibri" panose="020F0502020204030204" pitchFamily="34" charset="0"/>
                <a:ea typeface="+mn-lt"/>
                <a:cs typeface="Calibri" panose="020F0502020204030204" pitchFamily="34" charset="0"/>
              </a:rPr>
              <a:t>Highlight scientific research, clinical trials, and expert endorsements to build trust and credibility.</a:t>
            </a:r>
            <a:endParaRPr lang="en-CA" sz="1500" dirty="0">
              <a:latin typeface="Calibri" panose="020F0502020204030204" pitchFamily="34" charset="0"/>
              <a:ea typeface="+mn-lt"/>
              <a:cs typeface="Calibri" panose="020F0502020204030204" pitchFamily="34" charset="0"/>
            </a:endParaRPr>
          </a:p>
          <a:p>
            <a:pPr marL="514350" lvl="1" indent="0" algn="just">
              <a:lnSpc>
                <a:spcPct val="100000"/>
              </a:lnSpc>
              <a:buNone/>
            </a:pPr>
            <a:endParaRPr lang="en-US" sz="1500" dirty="0">
              <a:solidFill>
                <a:srgbClr val="000000"/>
              </a:solidFill>
              <a:latin typeface="Calibri" panose="020F0502020204030204" pitchFamily="34" charset="0"/>
              <a:ea typeface="+mn-lt"/>
              <a:cs typeface="Calibri" panose="020F0502020204030204" pitchFamily="34" charset="0"/>
            </a:endParaRPr>
          </a:p>
          <a:p>
            <a:pPr marL="514350" lvl="1" indent="0" algn="just">
              <a:lnSpc>
                <a:spcPct val="100000"/>
              </a:lnSpc>
              <a:buNone/>
            </a:pPr>
            <a:r>
              <a:rPr lang="en-US" sz="2000" b="1" dirty="0">
                <a:solidFill>
                  <a:schemeClr val="accent2"/>
                </a:solidFill>
                <a:latin typeface="Calibri" panose="020F0502020204030204" pitchFamily="34" charset="0"/>
                <a:ea typeface="+mn-lt"/>
                <a:cs typeface="Calibri" panose="020F0502020204030204" pitchFamily="34" charset="0"/>
              </a:rPr>
              <a:t>Age</a:t>
            </a:r>
            <a:endParaRPr lang="en-US" sz="2000" dirty="0">
              <a:solidFill>
                <a:schemeClr val="accent2"/>
              </a:solidFill>
              <a:latin typeface="Calibri" panose="020F0502020204030204" pitchFamily="34" charset="0"/>
              <a:ea typeface="+mn-lt"/>
              <a:cs typeface="Calibri" panose="020F0502020204030204" pitchFamily="34" charset="0"/>
            </a:endParaRPr>
          </a:p>
          <a:p>
            <a:pPr marL="514350" lvl="1" indent="0" algn="just">
              <a:lnSpc>
                <a:spcPct val="100000"/>
              </a:lnSpc>
              <a:buNone/>
            </a:pPr>
            <a:r>
              <a:rPr lang="en-US" sz="1500" dirty="0">
                <a:solidFill>
                  <a:srgbClr val="000000"/>
                </a:solidFill>
                <a:latin typeface="Calibri" panose="020F0502020204030204" pitchFamily="34" charset="0"/>
                <a:ea typeface="+mn-lt"/>
                <a:cs typeface="Calibri" panose="020F0502020204030204" pitchFamily="34" charset="0"/>
              </a:rPr>
              <a:t>Tailored communication to address the concerns and highlight the positive benefits for the 30-49 and 65+ age groups, which show the highest levels of opposition. </a:t>
            </a:r>
            <a:endParaRPr lang="en-US" sz="2000" dirty="0">
              <a:solidFill>
                <a:srgbClr val="E97132"/>
              </a:solidFill>
              <a:latin typeface="Calibri" panose="020F0502020204030204" pitchFamily="34" charset="0"/>
              <a:ea typeface="+mn-lt"/>
              <a:cs typeface="Calibri" panose="020F0502020204030204" pitchFamily="34" charset="0"/>
            </a:endParaRPr>
          </a:p>
          <a:p>
            <a:pPr marL="514350" lvl="1" indent="0" algn="just">
              <a:lnSpc>
                <a:spcPct val="100000"/>
              </a:lnSpc>
              <a:buNone/>
            </a:pPr>
            <a:r>
              <a:rPr lang="en-US" sz="1500" dirty="0">
                <a:solidFill>
                  <a:srgbClr val="000000"/>
                </a:solidFill>
                <a:latin typeface="Calibri" panose="020F0502020204030204" pitchFamily="34" charset="0"/>
                <a:ea typeface="+mn-lt"/>
                <a:cs typeface="Calibri" panose="020F0502020204030204" pitchFamily="34" charset="0"/>
              </a:rPr>
              <a:t>Conduct more educational seminars and offer personalized consultations to discuss individual concerns and provide detailed information.</a:t>
            </a:r>
            <a:endParaRPr lang="en-US" sz="2000" dirty="0">
              <a:solidFill>
                <a:srgbClr val="E97132"/>
              </a:solidFill>
              <a:latin typeface="Calibri" panose="020F0502020204030204" pitchFamily="34" charset="0"/>
              <a:ea typeface="+mn-lt"/>
              <a:cs typeface="Calibri" panose="020F0502020204030204" pitchFamily="34" charset="0"/>
            </a:endParaRPr>
          </a:p>
          <a:p>
            <a:pPr marL="0" indent="0" algn="just">
              <a:lnSpc>
                <a:spcPct val="100000"/>
              </a:lnSpc>
              <a:spcBef>
                <a:spcPts val="0"/>
              </a:spcBef>
              <a:buNone/>
            </a:pPr>
            <a:endParaRPr lang="zh-CN" altLang="en-US" sz="1500" dirty="0">
              <a:solidFill>
                <a:srgbClr val="000000"/>
              </a:solidFill>
              <a:latin typeface="Calibri" panose="020F0502020204030204" pitchFamily="34" charset="0"/>
              <a:ea typeface="+mn-lt"/>
              <a:cs typeface="Calibri" panose="020F0502020204030204" pitchFamily="34" charset="0"/>
            </a:endParaRPr>
          </a:p>
          <a:p>
            <a:pPr marL="0" indent="0" algn="just">
              <a:buNone/>
            </a:pPr>
            <a:endParaRPr lang="en-US" altLang="zh-CN" sz="1500" dirty="0">
              <a:solidFill>
                <a:srgbClr val="E97132"/>
              </a:solidFill>
              <a:latin typeface="Calibri" panose="020F0502020204030204" pitchFamily="34" charset="0"/>
              <a:ea typeface="+mn-lt"/>
              <a:cs typeface="Calibri" panose="020F0502020204030204" pitchFamily="34" charset="0"/>
            </a:endParaRPr>
          </a:p>
        </p:txBody>
      </p:sp>
      <p:pic>
        <p:nvPicPr>
          <p:cNvPr id="5" name="Picture 4" descr="A logo with a dna symbol&#10;&#10;Description automatically generated">
            <a:extLst>
              <a:ext uri="{FF2B5EF4-FFF2-40B4-BE49-F238E27FC236}">
                <a16:creationId xmlns:a16="http://schemas.microsoft.com/office/drawing/2014/main" id="{4B0D5832-777B-8132-BFE8-209D06DD72A3}"/>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11230583" y="158096"/>
            <a:ext cx="965230" cy="766503"/>
          </a:xfrm>
          <a:prstGeom prst="rect">
            <a:avLst/>
          </a:prstGeom>
        </p:spPr>
      </p:pic>
    </p:spTree>
    <p:extLst>
      <p:ext uri="{BB962C8B-B14F-4D97-AF65-F5344CB8AC3E}">
        <p14:creationId xmlns:p14="http://schemas.microsoft.com/office/powerpoint/2010/main" val="2533188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4293"/>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A048D6E-50A2-7603-BA15-448223490707}"/>
              </a:ext>
            </a:extLst>
          </p:cNvPr>
          <p:cNvSpPr/>
          <p:nvPr/>
        </p:nvSpPr>
        <p:spPr>
          <a:xfrm>
            <a:off x="0" y="5092827"/>
            <a:ext cx="4167268" cy="176946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CA"/>
          </a:p>
        </p:txBody>
      </p:sp>
      <p:sp>
        <p:nvSpPr>
          <p:cNvPr id="3" name="Title 1">
            <a:extLst>
              <a:ext uri="{FF2B5EF4-FFF2-40B4-BE49-F238E27FC236}">
                <a16:creationId xmlns:a16="http://schemas.microsoft.com/office/drawing/2014/main" id="{73876C42-E53C-5B58-7743-E2DD195DC8D6}"/>
              </a:ext>
            </a:extLst>
          </p:cNvPr>
          <p:cNvSpPr>
            <a:spLocks noGrp="1"/>
          </p:cNvSpPr>
          <p:nvPr>
            <p:ph type="title"/>
          </p:nvPr>
        </p:nvSpPr>
        <p:spPr>
          <a:xfrm>
            <a:off x="686100" y="181721"/>
            <a:ext cx="3644489" cy="847356"/>
          </a:xfrm>
        </p:spPr>
        <p:txBody>
          <a:bodyPr anchor="t">
            <a:normAutofit/>
          </a:bodyPr>
          <a:lstStyle/>
          <a:p>
            <a:r>
              <a:rPr lang="en-US" sz="4000" b="1" dirty="0">
                <a:solidFill>
                  <a:schemeClr val="bg1"/>
                </a:solidFill>
                <a:latin typeface="Calibri"/>
                <a:cs typeface="Calibri"/>
              </a:rPr>
              <a:t>Conclusion</a:t>
            </a:r>
          </a:p>
        </p:txBody>
      </p:sp>
      <p:sp>
        <p:nvSpPr>
          <p:cNvPr id="5" name="TextBox 4">
            <a:extLst>
              <a:ext uri="{FF2B5EF4-FFF2-40B4-BE49-F238E27FC236}">
                <a16:creationId xmlns:a16="http://schemas.microsoft.com/office/drawing/2014/main" id="{54382934-CE7F-DC39-F618-D2769CE8DAF5}"/>
              </a:ext>
            </a:extLst>
          </p:cNvPr>
          <p:cNvSpPr txBox="1"/>
          <p:nvPr/>
        </p:nvSpPr>
        <p:spPr>
          <a:xfrm>
            <a:off x="209909" y="885645"/>
            <a:ext cx="3778369" cy="6001643"/>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ctr"/>
            <a:endParaRPr lang="en-US" sz="1200" dirty="0">
              <a:latin typeface="Calibri"/>
              <a:cs typeface="Segoe UI"/>
            </a:endParaRPr>
          </a:p>
          <a:p>
            <a:pPr algn="ctr"/>
            <a:endParaRPr lang="en-US" sz="1200" dirty="0">
              <a:latin typeface="Calibri"/>
              <a:cs typeface="Segoe UI"/>
            </a:endParaRPr>
          </a:p>
          <a:p>
            <a:pPr algn="ctr"/>
            <a:r>
              <a:rPr lang="en-US" sz="2000" dirty="0">
                <a:latin typeface="Calibri"/>
                <a:cs typeface="Segoe UI"/>
              </a:rPr>
              <a:t>The successful adoption of AI technologies like chip implants and gene editing hinges on understanding and addressing public perceptions.​</a:t>
            </a:r>
            <a:endParaRPr lang="en-US" sz="2000" dirty="0">
              <a:latin typeface="Calibri"/>
              <a:cs typeface="Calibri"/>
            </a:endParaRPr>
          </a:p>
          <a:p>
            <a:pPr marL="228600" lvl="1" indent="-228600" algn="ctr">
              <a:buFont typeface=""/>
              <a:buChar char="•"/>
            </a:pPr>
            <a:r>
              <a:rPr lang="en-US" sz="2000" dirty="0">
                <a:latin typeface="Calibri"/>
                <a:cs typeface="Arial"/>
              </a:rPr>
              <a:t>Leverage insights to develop targeted strategies​</a:t>
            </a:r>
          </a:p>
          <a:p>
            <a:pPr marL="228600" lvl="1" indent="-228600" algn="ctr">
              <a:buFont typeface=""/>
              <a:buChar char="•"/>
            </a:pPr>
            <a:r>
              <a:rPr lang="en-US" sz="2000" dirty="0">
                <a:latin typeface="Calibri"/>
                <a:cs typeface="Arial"/>
              </a:rPr>
              <a:t>Address demographic differences​</a:t>
            </a:r>
          </a:p>
          <a:p>
            <a:pPr marL="228600" lvl="1" indent="-228600" algn="ctr">
              <a:buFont typeface=""/>
              <a:buChar char="•"/>
            </a:pPr>
            <a:r>
              <a:rPr lang="en-US" sz="2000" dirty="0">
                <a:latin typeface="Calibri"/>
                <a:cs typeface="Arial"/>
              </a:rPr>
              <a:t>Tailor communication efforts​</a:t>
            </a:r>
          </a:p>
          <a:p>
            <a:pPr marL="228600" lvl="1" indent="-228600" algn="ctr">
              <a:buFont typeface=""/>
              <a:buChar char="•"/>
            </a:pPr>
            <a:endParaRPr lang="en-US" sz="2000" dirty="0">
              <a:latin typeface="Calibri"/>
              <a:cs typeface="Arial"/>
            </a:endParaRPr>
          </a:p>
          <a:p>
            <a:pPr marL="228600" lvl="1" indent="-228600" algn="ctr">
              <a:buFont typeface=""/>
              <a:buChar char="•"/>
            </a:pPr>
            <a:endParaRPr lang="en-US" sz="2000" dirty="0">
              <a:latin typeface="Calibri"/>
              <a:cs typeface="Arial"/>
            </a:endParaRPr>
          </a:p>
          <a:p>
            <a:pPr marL="228600" lvl="1" indent="-228600" algn="ctr">
              <a:buFont typeface=""/>
              <a:buChar char="•"/>
            </a:pPr>
            <a:endParaRPr lang="en-US" sz="2000" dirty="0">
              <a:latin typeface="Calibri"/>
              <a:cs typeface="Arial"/>
            </a:endParaRPr>
          </a:p>
          <a:p>
            <a:pPr algn="ctr"/>
            <a:r>
              <a:rPr lang="en-US" sz="2000" b="1" dirty="0">
                <a:solidFill>
                  <a:schemeClr val="bg1"/>
                </a:solidFill>
                <a:latin typeface="Calibri"/>
                <a:cs typeface="Segoe UI"/>
              </a:rPr>
              <a:t>By doing so, we can pave the way for a future where AI technologies are widely accepted and utilized for the betterment of society.</a:t>
            </a:r>
            <a:r>
              <a:rPr lang="en-US" sz="2000" dirty="0">
                <a:solidFill>
                  <a:schemeClr val="bg1"/>
                </a:solidFill>
                <a:latin typeface="Calibri"/>
                <a:cs typeface="Segoe UI"/>
              </a:rPr>
              <a:t>​</a:t>
            </a:r>
          </a:p>
        </p:txBody>
      </p:sp>
      <p:sp>
        <p:nvSpPr>
          <p:cNvPr id="7" name="Content Placeholder 2">
            <a:extLst>
              <a:ext uri="{FF2B5EF4-FFF2-40B4-BE49-F238E27FC236}">
                <a16:creationId xmlns:a16="http://schemas.microsoft.com/office/drawing/2014/main" id="{296FD0EF-B7FD-DA29-6CAE-E3659FE69B1A}"/>
              </a:ext>
            </a:extLst>
          </p:cNvPr>
          <p:cNvSpPr>
            <a:spLocks noGrp="1"/>
          </p:cNvSpPr>
          <p:nvPr>
            <p:ph idx="1"/>
          </p:nvPr>
        </p:nvSpPr>
        <p:spPr>
          <a:xfrm>
            <a:off x="4320607" y="1382259"/>
            <a:ext cx="7865527" cy="4352225"/>
          </a:xfrm>
        </p:spPr>
        <p:txBody>
          <a:bodyPr vert="horz" lIns="91440" tIns="45720" rIns="91440" bIns="45720" rtlCol="0" anchor="t">
            <a:normAutofit fontScale="85000" lnSpcReduction="20000"/>
          </a:bodyPr>
          <a:lstStyle/>
          <a:p>
            <a:pPr marL="0" indent="0" algn="ctr">
              <a:buNone/>
            </a:pPr>
            <a:r>
              <a:rPr lang="en-US" sz="3200" b="1" dirty="0">
                <a:solidFill>
                  <a:schemeClr val="accent2"/>
                </a:solidFill>
                <a:highlight>
                  <a:srgbClr val="FFFFFF"/>
                </a:highlight>
                <a:latin typeface="Calibri"/>
                <a:ea typeface="+mn-lt"/>
                <a:cs typeface="+mn-lt"/>
              </a:rPr>
              <a:t>Next Steps:</a:t>
            </a:r>
            <a:endParaRPr lang="en-US" sz="3200" b="1" dirty="0">
              <a:solidFill>
                <a:schemeClr val="accent2"/>
              </a:solidFill>
              <a:highlight>
                <a:srgbClr val="FFFFFF"/>
              </a:highlight>
              <a:latin typeface="Calibri"/>
              <a:cs typeface="Calibri"/>
            </a:endParaRPr>
          </a:p>
          <a:p>
            <a:pPr marL="0" indent="0" algn="ctr">
              <a:buNone/>
            </a:pPr>
            <a:endParaRPr lang="en-US" sz="3000" b="1" dirty="0">
              <a:solidFill>
                <a:schemeClr val="accent2"/>
              </a:solidFill>
              <a:highlight>
                <a:srgbClr val="FFFFFF"/>
              </a:highlight>
              <a:latin typeface="Calibri"/>
              <a:ea typeface="+mn-lt"/>
              <a:cs typeface="+mn-lt"/>
            </a:endParaRPr>
          </a:p>
          <a:p>
            <a:pPr algn="ctr"/>
            <a:r>
              <a:rPr lang="en-US" dirty="0">
                <a:highlight>
                  <a:srgbClr val="FFFFFF"/>
                </a:highlight>
                <a:latin typeface="Calibri"/>
                <a:ea typeface="+mn-lt"/>
                <a:cs typeface="+mn-lt"/>
              </a:rPr>
              <a:t>Collaborate with domain experts and stakeholders to validate findings, refine strategies, and ensure alignment with organizational objectives and market prospects. </a:t>
            </a:r>
            <a:endParaRPr lang="en-US" dirty="0">
              <a:latin typeface="Calibri"/>
              <a:cs typeface="Calibri"/>
            </a:endParaRPr>
          </a:p>
          <a:p>
            <a:pPr algn="ctr"/>
            <a:endParaRPr lang="en-US" dirty="0">
              <a:highlight>
                <a:srgbClr val="FFFFFF"/>
              </a:highlight>
              <a:latin typeface="Calibri"/>
              <a:ea typeface="+mn-lt"/>
              <a:cs typeface="+mn-lt"/>
            </a:endParaRPr>
          </a:p>
          <a:p>
            <a:pPr algn="ctr"/>
            <a:r>
              <a:rPr lang="en-US" dirty="0">
                <a:highlight>
                  <a:srgbClr val="FFFFFF"/>
                </a:highlight>
                <a:latin typeface="Calibri"/>
                <a:ea typeface="+mn-lt"/>
                <a:cs typeface="+mn-lt"/>
              </a:rPr>
              <a:t>Conduct further analysis to deepen our understanding of market needs and identify new opportunities for growth. </a:t>
            </a:r>
          </a:p>
          <a:p>
            <a:pPr algn="ctr"/>
            <a:endParaRPr lang="en-US" dirty="0">
              <a:highlight>
                <a:srgbClr val="FFFFFF"/>
              </a:highlight>
              <a:latin typeface="Calibri"/>
              <a:ea typeface="+mn-lt"/>
              <a:cs typeface="+mn-lt"/>
            </a:endParaRPr>
          </a:p>
          <a:p>
            <a:pPr algn="ctr"/>
            <a:r>
              <a:rPr lang="en-US" dirty="0">
                <a:highlight>
                  <a:srgbClr val="FFFFFF"/>
                </a:highlight>
                <a:latin typeface="Calibri"/>
                <a:ea typeface="+mn-lt"/>
                <a:cs typeface="+mn-lt"/>
              </a:rPr>
              <a:t>Develop targeted market penetration strategies to expand our presence and solidify our position as leaders in the industry.</a:t>
            </a:r>
            <a:endParaRPr lang="en-US" i="0" dirty="0">
              <a:effectLst/>
              <a:highlight>
                <a:srgbClr val="FFFFFF"/>
              </a:highlight>
              <a:latin typeface="Calibri"/>
              <a:cs typeface="Calibri"/>
            </a:endParaRPr>
          </a:p>
        </p:txBody>
      </p:sp>
      <p:pic>
        <p:nvPicPr>
          <p:cNvPr id="6" name="Picture 5" descr="A logo with a dna symbol&#10;&#10;Description automatically generated">
            <a:extLst>
              <a:ext uri="{FF2B5EF4-FFF2-40B4-BE49-F238E27FC236}">
                <a16:creationId xmlns:a16="http://schemas.microsoft.com/office/drawing/2014/main" id="{E97D79A0-666A-78AC-A37E-D93C13866DDD}"/>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11230583" y="158096"/>
            <a:ext cx="965230" cy="766503"/>
          </a:xfrm>
          <a:prstGeom prst="rect">
            <a:avLst/>
          </a:prstGeom>
        </p:spPr>
      </p:pic>
    </p:spTree>
    <p:extLst>
      <p:ext uri="{BB962C8B-B14F-4D97-AF65-F5344CB8AC3E}">
        <p14:creationId xmlns:p14="http://schemas.microsoft.com/office/powerpoint/2010/main" val="1963765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250C39F-3F6C-4D53-86D2-7BC6B2FF60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Red Triangles">
            <a:extLst>
              <a:ext uri="{FF2B5EF4-FFF2-40B4-BE49-F238E27FC236}">
                <a16:creationId xmlns:a16="http://schemas.microsoft.com/office/drawing/2014/main" id="{3DF42BBD-32D6-8182-D146-545B60AB52F6}"/>
              </a:ext>
            </a:extLst>
          </p:cNvPr>
          <p:cNvPicPr>
            <a:picLocks noChangeAspect="1"/>
          </p:cNvPicPr>
          <p:nvPr/>
        </p:nvPicPr>
        <p:blipFill>
          <a:blip r:embed="rId3"/>
          <a:srcRect t="9091" b="9091"/>
          <a:stretch/>
        </p:blipFill>
        <p:spPr>
          <a:xfrm>
            <a:off x="4396539" y="1252810"/>
            <a:ext cx="7670793" cy="5490171"/>
          </a:xfrm>
          <a:prstGeom prst="rect">
            <a:avLst/>
          </a:prstGeom>
        </p:spPr>
      </p:pic>
      <p:sp>
        <p:nvSpPr>
          <p:cNvPr id="18" name="Rectangle 17">
            <a:extLst>
              <a:ext uri="{FF2B5EF4-FFF2-40B4-BE49-F238E27FC236}">
                <a16:creationId xmlns:a16="http://schemas.microsoft.com/office/drawing/2014/main" id="{70A48D59-8581-41F7-B529-F4617FE07A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46000">
                <a:schemeClr val="tx1">
                  <a:lumMod val="95000"/>
                  <a:lumOff val="5000"/>
                </a:schemeClr>
              </a:gs>
              <a:gs pos="90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2DB2E5-AB98-4558-DA11-1A194EC06F0A}"/>
              </a:ext>
            </a:extLst>
          </p:cNvPr>
          <p:cNvSpPr>
            <a:spLocks noGrp="1"/>
          </p:cNvSpPr>
          <p:nvPr>
            <p:ph type="title"/>
          </p:nvPr>
        </p:nvSpPr>
        <p:spPr>
          <a:xfrm>
            <a:off x="1070081" y="2983479"/>
            <a:ext cx="4724400" cy="89370"/>
          </a:xfrm>
        </p:spPr>
        <p:txBody>
          <a:bodyPr anchor="b">
            <a:normAutofit fontScale="90000"/>
          </a:bodyPr>
          <a:lstStyle/>
          <a:p>
            <a:endParaRPr lang="en-US" sz="3300">
              <a:solidFill>
                <a:schemeClr val="bg1"/>
              </a:solidFill>
              <a:ea typeface="+mj-lt"/>
              <a:cs typeface="+mj-lt"/>
            </a:endParaRPr>
          </a:p>
          <a:p>
            <a:endParaRPr lang="en-US" sz="3000">
              <a:solidFill>
                <a:schemeClr val="bg1"/>
              </a:solidFill>
              <a:latin typeface="Aptos"/>
            </a:endParaRPr>
          </a:p>
        </p:txBody>
      </p:sp>
      <p:sp>
        <p:nvSpPr>
          <p:cNvPr id="3" name="Content Placeholder 2">
            <a:extLst>
              <a:ext uri="{FF2B5EF4-FFF2-40B4-BE49-F238E27FC236}">
                <a16:creationId xmlns:a16="http://schemas.microsoft.com/office/drawing/2014/main" id="{A7C5C870-1F57-1D0D-325F-C3EBB3B97513}"/>
              </a:ext>
            </a:extLst>
          </p:cNvPr>
          <p:cNvSpPr>
            <a:spLocks noGrp="1"/>
          </p:cNvSpPr>
          <p:nvPr>
            <p:ph idx="1"/>
          </p:nvPr>
        </p:nvSpPr>
        <p:spPr>
          <a:xfrm>
            <a:off x="948615" y="2560083"/>
            <a:ext cx="4724400" cy="1036673"/>
          </a:xfrm>
        </p:spPr>
        <p:txBody>
          <a:bodyPr vert="horz" lIns="91440" tIns="45720" rIns="91440" bIns="45720" rtlCol="0" anchor="t">
            <a:noAutofit/>
          </a:bodyPr>
          <a:lstStyle/>
          <a:p>
            <a:r>
              <a:rPr lang="en-US" sz="2000" dirty="0">
                <a:solidFill>
                  <a:schemeClr val="bg1"/>
                </a:solidFill>
                <a:latin typeface="Calibri"/>
                <a:cs typeface="Calibri"/>
                <a:hlinkClick r:id="rId4"/>
              </a:rPr>
              <a:t>https://github.com/yuked123/schulich_datascience/blob/main/finalized_code_AI.ipynb</a:t>
            </a:r>
            <a:r>
              <a:rPr lang="en-US" sz="2000" dirty="0">
                <a:solidFill>
                  <a:schemeClr val="bg1"/>
                </a:solidFill>
                <a:latin typeface="Calibri"/>
                <a:cs typeface="Calibri"/>
              </a:rPr>
              <a:t> (Direct link to code)</a:t>
            </a:r>
          </a:p>
          <a:p>
            <a:endParaRPr lang="en-CA" sz="2000" dirty="0">
              <a:solidFill>
                <a:schemeClr val="bg1"/>
              </a:solidFill>
              <a:latin typeface="Calibri"/>
              <a:cs typeface="Calibri"/>
            </a:endParaRPr>
          </a:p>
          <a:p>
            <a:r>
              <a:rPr lang="en-CA" sz="2000" dirty="0">
                <a:solidFill>
                  <a:schemeClr val="bg1"/>
                </a:solidFill>
                <a:latin typeface="Calibri"/>
                <a:ea typeface="+mn-lt"/>
                <a:cs typeface="+mn-lt"/>
                <a:hlinkClick r:id="rId5">
                  <a:extLst>
                    <a:ext uri="{A12FA001-AC4F-418D-AE19-62706E023703}">
                      <ahyp:hlinkClr xmlns:ahyp="http://schemas.microsoft.com/office/drawing/2018/hyperlinkcolor" val="tx"/>
                    </a:ext>
                  </a:extLst>
                </a:hlinkClick>
              </a:rPr>
              <a:t>https://www.linkedin.com/pulse/genome-editing-simplified-introduction-gene-zalak-shah-ph-d--loqbe?utm_source=share&amp;utm_medium=guest_desktop&amp;utm_campaign=copy</a:t>
            </a:r>
            <a:endParaRPr lang="en-CA" sz="2000" dirty="0">
              <a:solidFill>
                <a:schemeClr val="bg1"/>
              </a:solidFill>
              <a:latin typeface="Calibri"/>
              <a:ea typeface="+mn-lt"/>
              <a:cs typeface="+mn-lt"/>
            </a:endParaRPr>
          </a:p>
          <a:p>
            <a:endParaRPr lang="en-CA" sz="2000" dirty="0">
              <a:solidFill>
                <a:schemeClr val="bg1"/>
              </a:solidFill>
            </a:endParaRPr>
          </a:p>
        </p:txBody>
      </p:sp>
      <p:sp>
        <p:nvSpPr>
          <p:cNvPr id="20" name="Rectangle 19">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A8DD4036-6C92-3918-6944-F436C5ABBB08}"/>
              </a:ext>
            </a:extLst>
          </p:cNvPr>
          <p:cNvSpPr txBox="1">
            <a:spLocks/>
          </p:cNvSpPr>
          <p:nvPr/>
        </p:nvSpPr>
        <p:spPr>
          <a:xfrm>
            <a:off x="949730" y="397813"/>
            <a:ext cx="4724400" cy="146645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solidFill>
                  <a:schemeClr val="bg1"/>
                </a:solidFill>
                <a:latin typeface="Calibri"/>
                <a:cs typeface="Calibri"/>
              </a:rPr>
              <a:t>APPENDIX &amp; REFERENCES</a:t>
            </a:r>
            <a:endParaRPr lang="en-CA" sz="4000" b="1" dirty="0">
              <a:solidFill>
                <a:schemeClr val="bg1"/>
              </a:solidFill>
              <a:latin typeface="Calibri"/>
              <a:cs typeface="Calibri"/>
            </a:endParaRPr>
          </a:p>
        </p:txBody>
      </p:sp>
    </p:spTree>
    <p:extLst>
      <p:ext uri="{BB962C8B-B14F-4D97-AF65-F5344CB8AC3E}">
        <p14:creationId xmlns:p14="http://schemas.microsoft.com/office/powerpoint/2010/main" val="2253806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1F0095D-BF6F-1082-0580-C86A15AD40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416726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92D2D06E-0753-4096-81FF-BFA62FBD8223}"/>
              </a:ext>
            </a:extLst>
          </p:cNvPr>
          <p:cNvSpPr>
            <a:spLocks noGrp="1"/>
          </p:cNvSpPr>
          <p:nvPr>
            <p:ph type="title"/>
          </p:nvPr>
        </p:nvSpPr>
        <p:spPr>
          <a:xfrm>
            <a:off x="953219" y="314336"/>
            <a:ext cx="3220329" cy="2027227"/>
          </a:xfrm>
        </p:spPr>
        <p:txBody>
          <a:bodyPr anchor="t">
            <a:normAutofit/>
          </a:bodyPr>
          <a:lstStyle/>
          <a:p>
            <a:r>
              <a:rPr lang="en-US" sz="4000" b="1">
                <a:solidFill>
                  <a:srgbClr val="FFFFFF"/>
                </a:solidFill>
                <a:latin typeface="Calibri"/>
                <a:cs typeface="Calibri"/>
              </a:rPr>
              <a:t>AGENDA</a:t>
            </a:r>
          </a:p>
        </p:txBody>
      </p:sp>
      <p:graphicFrame>
        <p:nvGraphicFramePr>
          <p:cNvPr id="9" name="Content Placeholder 2">
            <a:extLst>
              <a:ext uri="{FF2B5EF4-FFF2-40B4-BE49-F238E27FC236}">
                <a16:creationId xmlns:a16="http://schemas.microsoft.com/office/drawing/2014/main" id="{E8B490C2-362C-DC91-9CB2-806994984646}"/>
              </a:ext>
            </a:extLst>
          </p:cNvPr>
          <p:cNvGraphicFramePr>
            <a:graphicFrameLocks noGrp="1"/>
          </p:cNvGraphicFramePr>
          <p:nvPr>
            <p:ph idx="1"/>
            <p:extLst>
              <p:ext uri="{D42A27DB-BD31-4B8C-83A1-F6EECF244321}">
                <p14:modId xmlns:p14="http://schemas.microsoft.com/office/powerpoint/2010/main" val="2404093579"/>
              </p:ext>
            </p:extLst>
          </p:nvPr>
        </p:nvGraphicFramePr>
        <p:xfrm>
          <a:off x="151163" y="1213832"/>
          <a:ext cx="3970826" cy="42296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28" name="Picture 127" descr="A logo with a dna symbol&#10;&#10;Description automatically generated">
            <a:extLst>
              <a:ext uri="{FF2B5EF4-FFF2-40B4-BE49-F238E27FC236}">
                <a16:creationId xmlns:a16="http://schemas.microsoft.com/office/drawing/2014/main" id="{500D811C-D364-88DA-A321-59BE0823DA73}"/>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4127895" y="316022"/>
            <a:ext cx="8362591" cy="6232225"/>
          </a:xfrm>
          <a:prstGeom prst="rect">
            <a:avLst/>
          </a:prstGeom>
        </p:spPr>
      </p:pic>
    </p:spTree>
    <p:extLst>
      <p:ext uri="{BB962C8B-B14F-4D97-AF65-F5344CB8AC3E}">
        <p14:creationId xmlns:p14="http://schemas.microsoft.com/office/powerpoint/2010/main" val="29800899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1B8E33-CCBE-4B57-4A68-FC2BF5DA9A19}"/>
              </a:ext>
            </a:extLst>
          </p:cNvPr>
          <p:cNvSpPr>
            <a:spLocks noGrp="1"/>
          </p:cNvSpPr>
          <p:nvPr>
            <p:ph type="title"/>
          </p:nvPr>
        </p:nvSpPr>
        <p:spPr>
          <a:xfrm>
            <a:off x="838200" y="354965"/>
            <a:ext cx="10515600" cy="1145367"/>
          </a:xfrm>
        </p:spPr>
        <p:txBody>
          <a:bodyPr vert="horz" lIns="91440" tIns="45720" rIns="91440" bIns="45720" rtlCol="0" anchor="ctr">
            <a:normAutofit/>
          </a:bodyPr>
          <a:lstStyle/>
          <a:p>
            <a:pPr algn="ctr"/>
            <a:r>
              <a:rPr lang="en-US" sz="6000" b="1" kern="1200" dirty="0">
                <a:latin typeface="Calibri"/>
                <a:cs typeface="Calibri"/>
              </a:rPr>
              <a:t>Executive Summary</a:t>
            </a:r>
            <a:endParaRPr lang="en-US" sz="6000" b="1" dirty="0">
              <a:latin typeface="Calibri"/>
              <a:cs typeface="Calibri"/>
            </a:endParaRPr>
          </a:p>
        </p:txBody>
      </p:sp>
      <p:sp>
        <p:nvSpPr>
          <p:cNvPr id="2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2E8C203-4045-9CB4-4770-FA9D4DD329A5}"/>
              </a:ext>
            </a:extLst>
          </p:cNvPr>
          <p:cNvSpPr txBox="1"/>
          <p:nvPr/>
        </p:nvSpPr>
        <p:spPr>
          <a:xfrm>
            <a:off x="683413" y="1839039"/>
            <a:ext cx="10911593" cy="1591309"/>
          </a:xfrm>
          <a:custGeom>
            <a:avLst/>
            <a:gdLst>
              <a:gd name="connsiteX0" fmla="*/ 0 w 10911593"/>
              <a:gd name="connsiteY0" fmla="*/ 0 h 1591309"/>
              <a:gd name="connsiteX1" fmla="*/ 356063 w 10911593"/>
              <a:gd name="connsiteY1" fmla="*/ 0 h 1591309"/>
              <a:gd name="connsiteX2" fmla="*/ 930357 w 10911593"/>
              <a:gd name="connsiteY2" fmla="*/ 0 h 1591309"/>
              <a:gd name="connsiteX3" fmla="*/ 1504651 w 10911593"/>
              <a:gd name="connsiteY3" fmla="*/ 0 h 1591309"/>
              <a:gd name="connsiteX4" fmla="*/ 1860714 w 10911593"/>
              <a:gd name="connsiteY4" fmla="*/ 0 h 1591309"/>
              <a:gd name="connsiteX5" fmla="*/ 2544124 w 10911593"/>
              <a:gd name="connsiteY5" fmla="*/ 0 h 1591309"/>
              <a:gd name="connsiteX6" fmla="*/ 3009302 w 10911593"/>
              <a:gd name="connsiteY6" fmla="*/ 0 h 1591309"/>
              <a:gd name="connsiteX7" fmla="*/ 3583597 w 10911593"/>
              <a:gd name="connsiteY7" fmla="*/ 0 h 1591309"/>
              <a:gd name="connsiteX8" fmla="*/ 3830543 w 10911593"/>
              <a:gd name="connsiteY8" fmla="*/ 0 h 1591309"/>
              <a:gd name="connsiteX9" fmla="*/ 4513954 w 10911593"/>
              <a:gd name="connsiteY9" fmla="*/ 0 h 1591309"/>
              <a:gd name="connsiteX10" fmla="*/ 5088248 w 10911593"/>
              <a:gd name="connsiteY10" fmla="*/ 0 h 1591309"/>
              <a:gd name="connsiteX11" fmla="*/ 5444311 w 10911593"/>
              <a:gd name="connsiteY11" fmla="*/ 0 h 1591309"/>
              <a:gd name="connsiteX12" fmla="*/ 6127721 w 10911593"/>
              <a:gd name="connsiteY12" fmla="*/ 0 h 1591309"/>
              <a:gd name="connsiteX13" fmla="*/ 6811131 w 10911593"/>
              <a:gd name="connsiteY13" fmla="*/ 0 h 1591309"/>
              <a:gd name="connsiteX14" fmla="*/ 7276310 w 10911593"/>
              <a:gd name="connsiteY14" fmla="*/ 0 h 1591309"/>
              <a:gd name="connsiteX15" fmla="*/ 7523256 w 10911593"/>
              <a:gd name="connsiteY15" fmla="*/ 0 h 1591309"/>
              <a:gd name="connsiteX16" fmla="*/ 7770203 w 10911593"/>
              <a:gd name="connsiteY16" fmla="*/ 0 h 1591309"/>
              <a:gd name="connsiteX17" fmla="*/ 8344497 w 10911593"/>
              <a:gd name="connsiteY17" fmla="*/ 0 h 1591309"/>
              <a:gd name="connsiteX18" fmla="*/ 8591444 w 10911593"/>
              <a:gd name="connsiteY18" fmla="*/ 0 h 1591309"/>
              <a:gd name="connsiteX19" fmla="*/ 9274854 w 10911593"/>
              <a:gd name="connsiteY19" fmla="*/ 0 h 1591309"/>
              <a:gd name="connsiteX20" fmla="*/ 9958264 w 10911593"/>
              <a:gd name="connsiteY20" fmla="*/ 0 h 1591309"/>
              <a:gd name="connsiteX21" fmla="*/ 10314327 w 10911593"/>
              <a:gd name="connsiteY21" fmla="*/ 0 h 1591309"/>
              <a:gd name="connsiteX22" fmla="*/ 10911593 w 10911593"/>
              <a:gd name="connsiteY22" fmla="*/ 0 h 1591309"/>
              <a:gd name="connsiteX23" fmla="*/ 10911593 w 10911593"/>
              <a:gd name="connsiteY23" fmla="*/ 562263 h 1591309"/>
              <a:gd name="connsiteX24" fmla="*/ 10911593 w 10911593"/>
              <a:gd name="connsiteY24" fmla="*/ 1044960 h 1591309"/>
              <a:gd name="connsiteX25" fmla="*/ 10911593 w 10911593"/>
              <a:gd name="connsiteY25" fmla="*/ 1591309 h 1591309"/>
              <a:gd name="connsiteX26" fmla="*/ 10119067 w 10911593"/>
              <a:gd name="connsiteY26" fmla="*/ 1591309 h 1591309"/>
              <a:gd name="connsiteX27" fmla="*/ 9763004 w 10911593"/>
              <a:gd name="connsiteY27" fmla="*/ 1591309 h 1591309"/>
              <a:gd name="connsiteX28" fmla="*/ 9516058 w 10911593"/>
              <a:gd name="connsiteY28" fmla="*/ 1591309 h 1591309"/>
              <a:gd name="connsiteX29" fmla="*/ 9159995 w 10911593"/>
              <a:gd name="connsiteY29" fmla="*/ 1591309 h 1591309"/>
              <a:gd name="connsiteX30" fmla="*/ 8585701 w 10911593"/>
              <a:gd name="connsiteY30" fmla="*/ 1591309 h 1591309"/>
              <a:gd name="connsiteX31" fmla="*/ 8338754 w 10911593"/>
              <a:gd name="connsiteY31" fmla="*/ 1591309 h 1591309"/>
              <a:gd name="connsiteX32" fmla="*/ 7982692 w 10911593"/>
              <a:gd name="connsiteY32" fmla="*/ 1591309 h 1591309"/>
              <a:gd name="connsiteX33" fmla="*/ 7299281 w 10911593"/>
              <a:gd name="connsiteY33" fmla="*/ 1591309 h 1591309"/>
              <a:gd name="connsiteX34" fmla="*/ 6615871 w 10911593"/>
              <a:gd name="connsiteY34" fmla="*/ 1591309 h 1591309"/>
              <a:gd name="connsiteX35" fmla="*/ 5823345 w 10911593"/>
              <a:gd name="connsiteY35" fmla="*/ 1591309 h 1591309"/>
              <a:gd name="connsiteX36" fmla="*/ 5358166 w 10911593"/>
              <a:gd name="connsiteY36" fmla="*/ 1591309 h 1591309"/>
              <a:gd name="connsiteX37" fmla="*/ 4674756 w 10911593"/>
              <a:gd name="connsiteY37" fmla="*/ 1591309 h 1591309"/>
              <a:gd name="connsiteX38" fmla="*/ 3991346 w 10911593"/>
              <a:gd name="connsiteY38" fmla="*/ 1591309 h 1591309"/>
              <a:gd name="connsiteX39" fmla="*/ 3635283 w 10911593"/>
              <a:gd name="connsiteY39" fmla="*/ 1591309 h 1591309"/>
              <a:gd name="connsiteX40" fmla="*/ 3279221 w 10911593"/>
              <a:gd name="connsiteY40" fmla="*/ 1591309 h 1591309"/>
              <a:gd name="connsiteX41" fmla="*/ 2595811 w 10911593"/>
              <a:gd name="connsiteY41" fmla="*/ 1591309 h 1591309"/>
              <a:gd name="connsiteX42" fmla="*/ 2239748 w 10911593"/>
              <a:gd name="connsiteY42" fmla="*/ 1591309 h 1591309"/>
              <a:gd name="connsiteX43" fmla="*/ 1556338 w 10911593"/>
              <a:gd name="connsiteY43" fmla="*/ 1591309 h 1591309"/>
              <a:gd name="connsiteX44" fmla="*/ 1309391 w 10911593"/>
              <a:gd name="connsiteY44" fmla="*/ 1591309 h 1591309"/>
              <a:gd name="connsiteX45" fmla="*/ 844213 w 10911593"/>
              <a:gd name="connsiteY45" fmla="*/ 1591309 h 1591309"/>
              <a:gd name="connsiteX46" fmla="*/ 0 w 10911593"/>
              <a:gd name="connsiteY46" fmla="*/ 1591309 h 1591309"/>
              <a:gd name="connsiteX47" fmla="*/ 0 w 10911593"/>
              <a:gd name="connsiteY47" fmla="*/ 1076786 h 1591309"/>
              <a:gd name="connsiteX48" fmla="*/ 0 w 10911593"/>
              <a:gd name="connsiteY48" fmla="*/ 530436 h 1591309"/>
              <a:gd name="connsiteX49" fmla="*/ 0 w 10911593"/>
              <a:gd name="connsiteY49" fmla="*/ 0 h 1591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0911593" h="1591309" fill="none" extrusionOk="0">
                <a:moveTo>
                  <a:pt x="0" y="0"/>
                </a:moveTo>
                <a:cubicBezTo>
                  <a:pt x="155824" y="-30212"/>
                  <a:pt x="180740" y="40059"/>
                  <a:pt x="356063" y="0"/>
                </a:cubicBezTo>
                <a:cubicBezTo>
                  <a:pt x="531386" y="-40059"/>
                  <a:pt x="775582" y="50263"/>
                  <a:pt x="930357" y="0"/>
                </a:cubicBezTo>
                <a:cubicBezTo>
                  <a:pt x="1085132" y="-50263"/>
                  <a:pt x="1223184" y="55010"/>
                  <a:pt x="1504651" y="0"/>
                </a:cubicBezTo>
                <a:cubicBezTo>
                  <a:pt x="1786118" y="-55010"/>
                  <a:pt x="1745457" y="31091"/>
                  <a:pt x="1860714" y="0"/>
                </a:cubicBezTo>
                <a:cubicBezTo>
                  <a:pt x="1975971" y="-31091"/>
                  <a:pt x="2204664" y="70944"/>
                  <a:pt x="2544124" y="0"/>
                </a:cubicBezTo>
                <a:cubicBezTo>
                  <a:pt x="2883584" y="-70944"/>
                  <a:pt x="2909362" y="11624"/>
                  <a:pt x="3009302" y="0"/>
                </a:cubicBezTo>
                <a:cubicBezTo>
                  <a:pt x="3109242" y="-11624"/>
                  <a:pt x="3450792" y="62788"/>
                  <a:pt x="3583597" y="0"/>
                </a:cubicBezTo>
                <a:cubicBezTo>
                  <a:pt x="3716403" y="-62788"/>
                  <a:pt x="3707154" y="5676"/>
                  <a:pt x="3830543" y="0"/>
                </a:cubicBezTo>
                <a:cubicBezTo>
                  <a:pt x="3953932" y="-5676"/>
                  <a:pt x="4342745" y="6117"/>
                  <a:pt x="4513954" y="0"/>
                </a:cubicBezTo>
                <a:cubicBezTo>
                  <a:pt x="4685163" y="-6117"/>
                  <a:pt x="4895745" y="11642"/>
                  <a:pt x="5088248" y="0"/>
                </a:cubicBezTo>
                <a:cubicBezTo>
                  <a:pt x="5280751" y="-11642"/>
                  <a:pt x="5306515" y="37544"/>
                  <a:pt x="5444311" y="0"/>
                </a:cubicBezTo>
                <a:cubicBezTo>
                  <a:pt x="5582107" y="-37544"/>
                  <a:pt x="5811477" y="4448"/>
                  <a:pt x="6127721" y="0"/>
                </a:cubicBezTo>
                <a:cubicBezTo>
                  <a:pt x="6443965" y="-4448"/>
                  <a:pt x="6491370" y="78627"/>
                  <a:pt x="6811131" y="0"/>
                </a:cubicBezTo>
                <a:cubicBezTo>
                  <a:pt x="7130892" y="-78627"/>
                  <a:pt x="7172112" y="47106"/>
                  <a:pt x="7276310" y="0"/>
                </a:cubicBezTo>
                <a:cubicBezTo>
                  <a:pt x="7380508" y="-47106"/>
                  <a:pt x="7424160" y="8733"/>
                  <a:pt x="7523256" y="0"/>
                </a:cubicBezTo>
                <a:cubicBezTo>
                  <a:pt x="7622352" y="-8733"/>
                  <a:pt x="7671143" y="18237"/>
                  <a:pt x="7770203" y="0"/>
                </a:cubicBezTo>
                <a:cubicBezTo>
                  <a:pt x="7869263" y="-18237"/>
                  <a:pt x="8074627" y="65375"/>
                  <a:pt x="8344497" y="0"/>
                </a:cubicBezTo>
                <a:cubicBezTo>
                  <a:pt x="8614367" y="-65375"/>
                  <a:pt x="8477163" y="7655"/>
                  <a:pt x="8591444" y="0"/>
                </a:cubicBezTo>
                <a:cubicBezTo>
                  <a:pt x="8705725" y="-7655"/>
                  <a:pt x="9099451" y="54474"/>
                  <a:pt x="9274854" y="0"/>
                </a:cubicBezTo>
                <a:cubicBezTo>
                  <a:pt x="9450257" y="-54474"/>
                  <a:pt x="9718521" y="2081"/>
                  <a:pt x="9958264" y="0"/>
                </a:cubicBezTo>
                <a:cubicBezTo>
                  <a:pt x="10198007" y="-2081"/>
                  <a:pt x="10233334" y="14769"/>
                  <a:pt x="10314327" y="0"/>
                </a:cubicBezTo>
                <a:cubicBezTo>
                  <a:pt x="10395320" y="-14769"/>
                  <a:pt x="10687240" y="40901"/>
                  <a:pt x="10911593" y="0"/>
                </a:cubicBezTo>
                <a:cubicBezTo>
                  <a:pt x="10965731" y="172904"/>
                  <a:pt x="10896410" y="309049"/>
                  <a:pt x="10911593" y="562263"/>
                </a:cubicBezTo>
                <a:cubicBezTo>
                  <a:pt x="10926776" y="815477"/>
                  <a:pt x="10869938" y="827633"/>
                  <a:pt x="10911593" y="1044960"/>
                </a:cubicBezTo>
                <a:cubicBezTo>
                  <a:pt x="10953248" y="1262287"/>
                  <a:pt x="10892877" y="1438123"/>
                  <a:pt x="10911593" y="1591309"/>
                </a:cubicBezTo>
                <a:cubicBezTo>
                  <a:pt x="10747792" y="1622090"/>
                  <a:pt x="10401436" y="1507875"/>
                  <a:pt x="10119067" y="1591309"/>
                </a:cubicBezTo>
                <a:cubicBezTo>
                  <a:pt x="9836698" y="1674743"/>
                  <a:pt x="9928983" y="1565971"/>
                  <a:pt x="9763004" y="1591309"/>
                </a:cubicBezTo>
                <a:cubicBezTo>
                  <a:pt x="9597025" y="1616647"/>
                  <a:pt x="9611690" y="1573970"/>
                  <a:pt x="9516058" y="1591309"/>
                </a:cubicBezTo>
                <a:cubicBezTo>
                  <a:pt x="9420426" y="1608648"/>
                  <a:pt x="9326829" y="1562352"/>
                  <a:pt x="9159995" y="1591309"/>
                </a:cubicBezTo>
                <a:cubicBezTo>
                  <a:pt x="8993161" y="1620266"/>
                  <a:pt x="8761562" y="1580631"/>
                  <a:pt x="8585701" y="1591309"/>
                </a:cubicBezTo>
                <a:cubicBezTo>
                  <a:pt x="8409840" y="1601987"/>
                  <a:pt x="8419532" y="1562489"/>
                  <a:pt x="8338754" y="1591309"/>
                </a:cubicBezTo>
                <a:cubicBezTo>
                  <a:pt x="8257976" y="1620129"/>
                  <a:pt x="8079822" y="1570868"/>
                  <a:pt x="7982692" y="1591309"/>
                </a:cubicBezTo>
                <a:cubicBezTo>
                  <a:pt x="7885562" y="1611750"/>
                  <a:pt x="7527819" y="1540647"/>
                  <a:pt x="7299281" y="1591309"/>
                </a:cubicBezTo>
                <a:cubicBezTo>
                  <a:pt x="7070743" y="1641971"/>
                  <a:pt x="6799129" y="1538634"/>
                  <a:pt x="6615871" y="1591309"/>
                </a:cubicBezTo>
                <a:cubicBezTo>
                  <a:pt x="6432613" y="1643984"/>
                  <a:pt x="5997595" y="1562278"/>
                  <a:pt x="5823345" y="1591309"/>
                </a:cubicBezTo>
                <a:cubicBezTo>
                  <a:pt x="5649095" y="1620340"/>
                  <a:pt x="5481545" y="1558579"/>
                  <a:pt x="5358166" y="1591309"/>
                </a:cubicBezTo>
                <a:cubicBezTo>
                  <a:pt x="5234787" y="1624039"/>
                  <a:pt x="4859409" y="1532949"/>
                  <a:pt x="4674756" y="1591309"/>
                </a:cubicBezTo>
                <a:cubicBezTo>
                  <a:pt x="4490103" y="1649669"/>
                  <a:pt x="4318192" y="1547305"/>
                  <a:pt x="3991346" y="1591309"/>
                </a:cubicBezTo>
                <a:cubicBezTo>
                  <a:pt x="3664500" y="1635313"/>
                  <a:pt x="3749975" y="1549264"/>
                  <a:pt x="3635283" y="1591309"/>
                </a:cubicBezTo>
                <a:cubicBezTo>
                  <a:pt x="3520591" y="1633354"/>
                  <a:pt x="3445653" y="1575456"/>
                  <a:pt x="3279221" y="1591309"/>
                </a:cubicBezTo>
                <a:cubicBezTo>
                  <a:pt x="3112789" y="1607162"/>
                  <a:pt x="2865368" y="1581165"/>
                  <a:pt x="2595811" y="1591309"/>
                </a:cubicBezTo>
                <a:cubicBezTo>
                  <a:pt x="2326254" y="1601453"/>
                  <a:pt x="2407393" y="1551814"/>
                  <a:pt x="2239748" y="1591309"/>
                </a:cubicBezTo>
                <a:cubicBezTo>
                  <a:pt x="2072103" y="1630804"/>
                  <a:pt x="1864493" y="1574108"/>
                  <a:pt x="1556338" y="1591309"/>
                </a:cubicBezTo>
                <a:cubicBezTo>
                  <a:pt x="1248183" y="1608510"/>
                  <a:pt x="1381134" y="1584911"/>
                  <a:pt x="1309391" y="1591309"/>
                </a:cubicBezTo>
                <a:cubicBezTo>
                  <a:pt x="1237648" y="1597707"/>
                  <a:pt x="949721" y="1589324"/>
                  <a:pt x="844213" y="1591309"/>
                </a:cubicBezTo>
                <a:cubicBezTo>
                  <a:pt x="738705" y="1593294"/>
                  <a:pt x="307231" y="1558106"/>
                  <a:pt x="0" y="1591309"/>
                </a:cubicBezTo>
                <a:cubicBezTo>
                  <a:pt x="-6173" y="1462529"/>
                  <a:pt x="40149" y="1257195"/>
                  <a:pt x="0" y="1076786"/>
                </a:cubicBezTo>
                <a:cubicBezTo>
                  <a:pt x="-40149" y="896377"/>
                  <a:pt x="35061" y="721907"/>
                  <a:pt x="0" y="530436"/>
                </a:cubicBezTo>
                <a:cubicBezTo>
                  <a:pt x="-35061" y="338965"/>
                  <a:pt x="52778" y="123864"/>
                  <a:pt x="0" y="0"/>
                </a:cubicBezTo>
                <a:close/>
              </a:path>
              <a:path w="10911593" h="1591309" stroke="0" extrusionOk="0">
                <a:moveTo>
                  <a:pt x="0" y="0"/>
                </a:moveTo>
                <a:cubicBezTo>
                  <a:pt x="83063" y="-27295"/>
                  <a:pt x="187174" y="15139"/>
                  <a:pt x="246947" y="0"/>
                </a:cubicBezTo>
                <a:cubicBezTo>
                  <a:pt x="306720" y="-15139"/>
                  <a:pt x="767123" y="54145"/>
                  <a:pt x="1039473" y="0"/>
                </a:cubicBezTo>
                <a:cubicBezTo>
                  <a:pt x="1311823" y="-54145"/>
                  <a:pt x="1224880" y="4884"/>
                  <a:pt x="1286419" y="0"/>
                </a:cubicBezTo>
                <a:cubicBezTo>
                  <a:pt x="1347958" y="-4884"/>
                  <a:pt x="1728033" y="74517"/>
                  <a:pt x="1969830" y="0"/>
                </a:cubicBezTo>
                <a:cubicBezTo>
                  <a:pt x="2211627" y="-74517"/>
                  <a:pt x="2285078" y="22300"/>
                  <a:pt x="2435008" y="0"/>
                </a:cubicBezTo>
                <a:cubicBezTo>
                  <a:pt x="2584938" y="-22300"/>
                  <a:pt x="2786202" y="7369"/>
                  <a:pt x="3009302" y="0"/>
                </a:cubicBezTo>
                <a:cubicBezTo>
                  <a:pt x="3232402" y="-7369"/>
                  <a:pt x="3501955" y="48529"/>
                  <a:pt x="3692713" y="0"/>
                </a:cubicBezTo>
                <a:cubicBezTo>
                  <a:pt x="3883471" y="-48529"/>
                  <a:pt x="4214305" y="15805"/>
                  <a:pt x="4485239" y="0"/>
                </a:cubicBezTo>
                <a:cubicBezTo>
                  <a:pt x="4756173" y="-15805"/>
                  <a:pt x="4862893" y="483"/>
                  <a:pt x="5168649" y="0"/>
                </a:cubicBezTo>
                <a:cubicBezTo>
                  <a:pt x="5474405" y="-483"/>
                  <a:pt x="5579110" y="60955"/>
                  <a:pt x="5742944" y="0"/>
                </a:cubicBezTo>
                <a:cubicBezTo>
                  <a:pt x="5906778" y="-60955"/>
                  <a:pt x="6200396" y="69957"/>
                  <a:pt x="6535470" y="0"/>
                </a:cubicBezTo>
                <a:cubicBezTo>
                  <a:pt x="6870544" y="-69957"/>
                  <a:pt x="6680829" y="11720"/>
                  <a:pt x="6782416" y="0"/>
                </a:cubicBezTo>
                <a:cubicBezTo>
                  <a:pt x="6884003" y="-11720"/>
                  <a:pt x="6925854" y="2587"/>
                  <a:pt x="7029363" y="0"/>
                </a:cubicBezTo>
                <a:cubicBezTo>
                  <a:pt x="7132872" y="-2587"/>
                  <a:pt x="7438826" y="25126"/>
                  <a:pt x="7712773" y="0"/>
                </a:cubicBezTo>
                <a:cubicBezTo>
                  <a:pt x="7986720" y="-25126"/>
                  <a:pt x="8315585" y="3807"/>
                  <a:pt x="8505300" y="0"/>
                </a:cubicBezTo>
                <a:cubicBezTo>
                  <a:pt x="8695015" y="-3807"/>
                  <a:pt x="8960282" y="19768"/>
                  <a:pt x="9188710" y="0"/>
                </a:cubicBezTo>
                <a:cubicBezTo>
                  <a:pt x="9417138" y="-19768"/>
                  <a:pt x="9316918" y="15099"/>
                  <a:pt x="9435656" y="0"/>
                </a:cubicBezTo>
                <a:cubicBezTo>
                  <a:pt x="9554394" y="-15099"/>
                  <a:pt x="9629192" y="21557"/>
                  <a:pt x="9682603" y="0"/>
                </a:cubicBezTo>
                <a:cubicBezTo>
                  <a:pt x="9736014" y="-21557"/>
                  <a:pt x="10037464" y="35741"/>
                  <a:pt x="10147781" y="0"/>
                </a:cubicBezTo>
                <a:cubicBezTo>
                  <a:pt x="10258098" y="-35741"/>
                  <a:pt x="10621058" y="73833"/>
                  <a:pt x="10911593" y="0"/>
                </a:cubicBezTo>
                <a:cubicBezTo>
                  <a:pt x="10938033" y="114572"/>
                  <a:pt x="10883259" y="342058"/>
                  <a:pt x="10911593" y="530436"/>
                </a:cubicBezTo>
                <a:cubicBezTo>
                  <a:pt x="10939927" y="718814"/>
                  <a:pt x="10878979" y="869918"/>
                  <a:pt x="10911593" y="1013133"/>
                </a:cubicBezTo>
                <a:cubicBezTo>
                  <a:pt x="10944207" y="1156348"/>
                  <a:pt x="10857429" y="1384441"/>
                  <a:pt x="10911593" y="1591309"/>
                </a:cubicBezTo>
                <a:cubicBezTo>
                  <a:pt x="10765821" y="1595214"/>
                  <a:pt x="10452443" y="1579674"/>
                  <a:pt x="10337299" y="1591309"/>
                </a:cubicBezTo>
                <a:cubicBezTo>
                  <a:pt x="10222155" y="1602944"/>
                  <a:pt x="9943945" y="1561229"/>
                  <a:pt x="9763004" y="1591309"/>
                </a:cubicBezTo>
                <a:cubicBezTo>
                  <a:pt x="9582064" y="1621389"/>
                  <a:pt x="9595374" y="1587581"/>
                  <a:pt x="9516058" y="1591309"/>
                </a:cubicBezTo>
                <a:cubicBezTo>
                  <a:pt x="9436742" y="1595037"/>
                  <a:pt x="9074902" y="1508390"/>
                  <a:pt x="8723531" y="1591309"/>
                </a:cubicBezTo>
                <a:cubicBezTo>
                  <a:pt x="8372160" y="1674228"/>
                  <a:pt x="8573845" y="1590946"/>
                  <a:pt x="8476585" y="1591309"/>
                </a:cubicBezTo>
                <a:cubicBezTo>
                  <a:pt x="8379325" y="1591672"/>
                  <a:pt x="8057549" y="1567635"/>
                  <a:pt x="7684059" y="1591309"/>
                </a:cubicBezTo>
                <a:cubicBezTo>
                  <a:pt x="7310569" y="1614983"/>
                  <a:pt x="7209308" y="1500100"/>
                  <a:pt x="6891532" y="1591309"/>
                </a:cubicBezTo>
                <a:cubicBezTo>
                  <a:pt x="6573756" y="1682518"/>
                  <a:pt x="6491638" y="1531377"/>
                  <a:pt x="6317238" y="1591309"/>
                </a:cubicBezTo>
                <a:cubicBezTo>
                  <a:pt x="6142838" y="1651241"/>
                  <a:pt x="5999948" y="1570315"/>
                  <a:pt x="5852060" y="1591309"/>
                </a:cubicBezTo>
                <a:cubicBezTo>
                  <a:pt x="5704172" y="1612303"/>
                  <a:pt x="5612255" y="1586938"/>
                  <a:pt x="5495997" y="1591309"/>
                </a:cubicBezTo>
                <a:cubicBezTo>
                  <a:pt x="5379739" y="1595680"/>
                  <a:pt x="5181709" y="1544442"/>
                  <a:pt x="5030819" y="1591309"/>
                </a:cubicBezTo>
                <a:cubicBezTo>
                  <a:pt x="4879929" y="1638176"/>
                  <a:pt x="4561526" y="1503800"/>
                  <a:pt x="4238292" y="1591309"/>
                </a:cubicBezTo>
                <a:cubicBezTo>
                  <a:pt x="3915058" y="1678818"/>
                  <a:pt x="3983850" y="1587893"/>
                  <a:pt x="3882230" y="1591309"/>
                </a:cubicBezTo>
                <a:cubicBezTo>
                  <a:pt x="3780610" y="1594725"/>
                  <a:pt x="3587370" y="1537406"/>
                  <a:pt x="3417051" y="1591309"/>
                </a:cubicBezTo>
                <a:cubicBezTo>
                  <a:pt x="3246732" y="1645212"/>
                  <a:pt x="3171228" y="1569571"/>
                  <a:pt x="2951873" y="1591309"/>
                </a:cubicBezTo>
                <a:cubicBezTo>
                  <a:pt x="2732518" y="1613047"/>
                  <a:pt x="2526637" y="1541768"/>
                  <a:pt x="2377579" y="1591309"/>
                </a:cubicBezTo>
                <a:cubicBezTo>
                  <a:pt x="2228521" y="1640850"/>
                  <a:pt x="1942826" y="1535087"/>
                  <a:pt x="1803284" y="1591309"/>
                </a:cubicBezTo>
                <a:cubicBezTo>
                  <a:pt x="1663743" y="1647531"/>
                  <a:pt x="1567015" y="1579296"/>
                  <a:pt x="1447222" y="1591309"/>
                </a:cubicBezTo>
                <a:cubicBezTo>
                  <a:pt x="1327429" y="1603322"/>
                  <a:pt x="1034572" y="1588131"/>
                  <a:pt x="763812" y="1591309"/>
                </a:cubicBezTo>
                <a:cubicBezTo>
                  <a:pt x="493052" y="1594487"/>
                  <a:pt x="272125" y="1584137"/>
                  <a:pt x="0" y="1591309"/>
                </a:cubicBezTo>
                <a:cubicBezTo>
                  <a:pt x="-17845" y="1478797"/>
                  <a:pt x="34135" y="1207272"/>
                  <a:pt x="0" y="1029046"/>
                </a:cubicBezTo>
                <a:cubicBezTo>
                  <a:pt x="-34135" y="850820"/>
                  <a:pt x="21920" y="746636"/>
                  <a:pt x="0" y="482697"/>
                </a:cubicBezTo>
                <a:cubicBezTo>
                  <a:pt x="-21920" y="218758"/>
                  <a:pt x="24583" y="204525"/>
                  <a:pt x="0" y="0"/>
                </a:cubicBezTo>
                <a:close/>
              </a:path>
            </a:pathLst>
          </a:custGeom>
          <a:ln>
            <a:solidFill>
              <a:schemeClr val="tx1"/>
            </a:solidFill>
            <a:extLst>
              <a:ext uri="{C807C97D-BFC1-408E-A445-0C87EB9F89A2}">
                <ask:lineSketchStyleProps xmlns:ask="http://schemas.microsoft.com/office/drawing/2018/sketchyshapes" sd="968930671">
                  <a:prstGeom prst="rect">
                    <a:avLst/>
                  </a:prstGeom>
                  <ask:type>
                    <ask:lineSketchScribble/>
                  </ask:type>
                </ask:lineSketchStyleProps>
              </a:ext>
            </a:extLst>
          </a:ln>
        </p:spPr>
        <p:txBody>
          <a:bodyPr vert="horz" lIns="91440" tIns="45720" rIns="91440" bIns="45720" rtlCol="0" anchor="t">
            <a:normAutofit/>
          </a:bodyPr>
          <a:lstStyle/>
          <a:p>
            <a:pPr marR="0" lvl="0" algn="ctr" fontAlgn="auto">
              <a:lnSpc>
                <a:spcPct val="90000"/>
              </a:lnSpc>
              <a:spcBef>
                <a:spcPts val="0"/>
              </a:spcBef>
              <a:spcAft>
                <a:spcPts val="600"/>
              </a:spcAft>
              <a:buClrTx/>
              <a:buSzTx/>
              <a:tabLst/>
              <a:defRPr/>
            </a:pPr>
            <a:r>
              <a:rPr kumimoji="0" lang="en-US" sz="2000" b="1" i="0" u="none" strike="noStrike" cap="none" spc="0" normalizeH="0" baseline="0" noProof="0" dirty="0">
                <a:ln>
                  <a:noFill/>
                </a:ln>
                <a:solidFill>
                  <a:srgbClr val="E97132"/>
                </a:solidFill>
                <a:effectLst/>
                <a:uLnTx/>
                <a:uFillTx/>
                <a:latin typeface="Calibri"/>
                <a:cs typeface="Calibri"/>
              </a:rPr>
              <a:t>Objectives</a:t>
            </a:r>
            <a:endParaRPr lang="en-US" sz="2000" b="0" i="0" u="none" strike="noStrike" cap="none" spc="0" normalizeH="0" baseline="0" noProof="0" dirty="0">
              <a:ln>
                <a:noFill/>
              </a:ln>
              <a:solidFill>
                <a:srgbClr val="E97132"/>
              </a:solidFill>
              <a:effectLst/>
              <a:uLnTx/>
              <a:uFillTx/>
              <a:latin typeface="Calibri"/>
              <a:cs typeface="Calibri"/>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1200" b="0" i="0" u="none" strike="noStrike" kern="1200" cap="none" spc="0" normalizeH="0" baseline="0" noProof="0" dirty="0">
                <a:ln>
                  <a:noFill/>
                </a:ln>
                <a:solidFill>
                  <a:srgbClr val="000000"/>
                </a:solidFill>
                <a:effectLst/>
                <a:uLnTx/>
                <a:uFillTx/>
                <a:latin typeface="Calibri"/>
                <a:ea typeface="+mn-lt"/>
                <a:cs typeface="+mn-lt"/>
              </a:rPr>
              <a:t>Analyze Pew Research data to uncover trends among various demographic groups (age, gender, education, race, income) related to awareness and acceptance of AI and BMS technologies, particularly chip implants and gene editing.</a:t>
            </a:r>
            <a:endParaRPr lang="en-US" sz="1200" b="0" i="0" u="none" strike="noStrike" kern="1200" cap="none" spc="0" normalizeH="0" baseline="0" noProof="0" dirty="0">
              <a:ln>
                <a:noFill/>
              </a:ln>
              <a:solidFill>
                <a:srgbClr val="000000"/>
              </a:solidFill>
              <a:effectLst/>
              <a:uLnTx/>
              <a:uFillTx/>
              <a:latin typeface="Calibri"/>
              <a:ea typeface="+mn-lt"/>
              <a:cs typeface="+mn-lt"/>
            </a:endParaRPr>
          </a:p>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1200" b="0" i="0" u="none" strike="noStrike" kern="1200" cap="none" spc="0" normalizeH="0" baseline="0" noProof="0" dirty="0">
                <a:ln>
                  <a:noFill/>
                </a:ln>
                <a:solidFill>
                  <a:srgbClr val="000000"/>
                </a:solidFill>
                <a:effectLst/>
                <a:uLnTx/>
                <a:uFillTx/>
                <a:latin typeface="Calibri"/>
                <a:cs typeface="Calibri"/>
              </a:rPr>
              <a:t>The project will provide critical support for X BMS Corp. by informing strategic decisions in targeting and marketing efforts to enhance the market presence and ensure the successful launch and adoption of the new BMS product.</a:t>
            </a:r>
            <a:endParaRPr kumimoji="0" lang="en-US" sz="1200" b="0" i="0" u="none" strike="noStrike" cap="none" spc="0" normalizeH="0" baseline="0" noProof="0" dirty="0">
              <a:ln>
                <a:noFill/>
              </a:ln>
              <a:effectLst/>
              <a:uLnTx/>
              <a:uFillTx/>
              <a:latin typeface="Calibri"/>
              <a:cs typeface="Calibri"/>
            </a:endParaRPr>
          </a:p>
        </p:txBody>
      </p:sp>
      <p:sp>
        <p:nvSpPr>
          <p:cNvPr id="5" name="Content Placeholder 2">
            <a:extLst>
              <a:ext uri="{FF2B5EF4-FFF2-40B4-BE49-F238E27FC236}">
                <a16:creationId xmlns:a16="http://schemas.microsoft.com/office/drawing/2014/main" id="{C0A4E8B2-19BE-6FF1-31B5-F1BF748D0F17}"/>
              </a:ext>
            </a:extLst>
          </p:cNvPr>
          <p:cNvSpPr>
            <a:spLocks/>
          </p:cNvSpPr>
          <p:nvPr/>
        </p:nvSpPr>
        <p:spPr>
          <a:xfrm>
            <a:off x="683413" y="3631671"/>
            <a:ext cx="5100675" cy="3064262"/>
          </a:xfrm>
          <a:custGeom>
            <a:avLst/>
            <a:gdLst>
              <a:gd name="connsiteX0" fmla="*/ 0 w 5100675"/>
              <a:gd name="connsiteY0" fmla="*/ 0 h 3064262"/>
              <a:gd name="connsiteX1" fmla="*/ 566742 w 5100675"/>
              <a:gd name="connsiteY1" fmla="*/ 0 h 3064262"/>
              <a:gd name="connsiteX2" fmla="*/ 1133483 w 5100675"/>
              <a:gd name="connsiteY2" fmla="*/ 0 h 3064262"/>
              <a:gd name="connsiteX3" fmla="*/ 1598211 w 5100675"/>
              <a:gd name="connsiteY3" fmla="*/ 0 h 3064262"/>
              <a:gd name="connsiteX4" fmla="*/ 2266967 w 5100675"/>
              <a:gd name="connsiteY4" fmla="*/ 0 h 3064262"/>
              <a:gd name="connsiteX5" fmla="*/ 2884715 w 5100675"/>
              <a:gd name="connsiteY5" fmla="*/ 0 h 3064262"/>
              <a:gd name="connsiteX6" fmla="*/ 3553470 w 5100675"/>
              <a:gd name="connsiteY6" fmla="*/ 0 h 3064262"/>
              <a:gd name="connsiteX7" fmla="*/ 4120212 w 5100675"/>
              <a:gd name="connsiteY7" fmla="*/ 0 h 3064262"/>
              <a:gd name="connsiteX8" fmla="*/ 5100675 w 5100675"/>
              <a:gd name="connsiteY8" fmla="*/ 0 h 3064262"/>
              <a:gd name="connsiteX9" fmla="*/ 5100675 w 5100675"/>
              <a:gd name="connsiteY9" fmla="*/ 571996 h 3064262"/>
              <a:gd name="connsiteX10" fmla="*/ 5100675 w 5100675"/>
              <a:gd name="connsiteY10" fmla="*/ 1052063 h 3064262"/>
              <a:gd name="connsiteX11" fmla="*/ 5100675 w 5100675"/>
              <a:gd name="connsiteY11" fmla="*/ 1501488 h 3064262"/>
              <a:gd name="connsiteX12" fmla="*/ 5100675 w 5100675"/>
              <a:gd name="connsiteY12" fmla="*/ 2012199 h 3064262"/>
              <a:gd name="connsiteX13" fmla="*/ 5100675 w 5100675"/>
              <a:gd name="connsiteY13" fmla="*/ 2430981 h 3064262"/>
              <a:gd name="connsiteX14" fmla="*/ 5100675 w 5100675"/>
              <a:gd name="connsiteY14" fmla="*/ 3064262 h 3064262"/>
              <a:gd name="connsiteX15" fmla="*/ 4584940 w 5100675"/>
              <a:gd name="connsiteY15" fmla="*/ 3064262 h 3064262"/>
              <a:gd name="connsiteX16" fmla="*/ 4120212 w 5100675"/>
              <a:gd name="connsiteY16" fmla="*/ 3064262 h 3064262"/>
              <a:gd name="connsiteX17" fmla="*/ 3604477 w 5100675"/>
              <a:gd name="connsiteY17" fmla="*/ 3064262 h 3064262"/>
              <a:gd name="connsiteX18" fmla="*/ 3088742 w 5100675"/>
              <a:gd name="connsiteY18" fmla="*/ 3064262 h 3064262"/>
              <a:gd name="connsiteX19" fmla="*/ 2675021 w 5100675"/>
              <a:gd name="connsiteY19" fmla="*/ 3064262 h 3064262"/>
              <a:gd name="connsiteX20" fmla="*/ 2057272 w 5100675"/>
              <a:gd name="connsiteY20" fmla="*/ 3064262 h 3064262"/>
              <a:gd name="connsiteX21" fmla="*/ 1388517 w 5100675"/>
              <a:gd name="connsiteY21" fmla="*/ 3064262 h 3064262"/>
              <a:gd name="connsiteX22" fmla="*/ 719762 w 5100675"/>
              <a:gd name="connsiteY22" fmla="*/ 3064262 h 3064262"/>
              <a:gd name="connsiteX23" fmla="*/ 0 w 5100675"/>
              <a:gd name="connsiteY23" fmla="*/ 3064262 h 3064262"/>
              <a:gd name="connsiteX24" fmla="*/ 0 w 5100675"/>
              <a:gd name="connsiteY24" fmla="*/ 2614837 h 3064262"/>
              <a:gd name="connsiteX25" fmla="*/ 0 w 5100675"/>
              <a:gd name="connsiteY25" fmla="*/ 2104127 h 3064262"/>
              <a:gd name="connsiteX26" fmla="*/ 0 w 5100675"/>
              <a:gd name="connsiteY26" fmla="*/ 1624059 h 3064262"/>
              <a:gd name="connsiteX27" fmla="*/ 0 w 5100675"/>
              <a:gd name="connsiteY27" fmla="*/ 1052063 h 3064262"/>
              <a:gd name="connsiteX28" fmla="*/ 0 w 5100675"/>
              <a:gd name="connsiteY28" fmla="*/ 480068 h 3064262"/>
              <a:gd name="connsiteX29" fmla="*/ 0 w 5100675"/>
              <a:gd name="connsiteY29" fmla="*/ 0 h 3064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100675" h="3064262" fill="none" extrusionOk="0">
                <a:moveTo>
                  <a:pt x="0" y="0"/>
                </a:moveTo>
                <a:cubicBezTo>
                  <a:pt x="241733" y="-7066"/>
                  <a:pt x="373166" y="27671"/>
                  <a:pt x="566742" y="0"/>
                </a:cubicBezTo>
                <a:cubicBezTo>
                  <a:pt x="760318" y="-27671"/>
                  <a:pt x="907780" y="51186"/>
                  <a:pt x="1133483" y="0"/>
                </a:cubicBezTo>
                <a:cubicBezTo>
                  <a:pt x="1359186" y="-51186"/>
                  <a:pt x="1440937" y="3735"/>
                  <a:pt x="1598211" y="0"/>
                </a:cubicBezTo>
                <a:cubicBezTo>
                  <a:pt x="1755485" y="-3735"/>
                  <a:pt x="2007333" y="59528"/>
                  <a:pt x="2266967" y="0"/>
                </a:cubicBezTo>
                <a:cubicBezTo>
                  <a:pt x="2526601" y="-59528"/>
                  <a:pt x="2660796" y="71059"/>
                  <a:pt x="2884715" y="0"/>
                </a:cubicBezTo>
                <a:cubicBezTo>
                  <a:pt x="3108634" y="-71059"/>
                  <a:pt x="3406060" y="78229"/>
                  <a:pt x="3553470" y="0"/>
                </a:cubicBezTo>
                <a:cubicBezTo>
                  <a:pt x="3700881" y="-78229"/>
                  <a:pt x="3894194" y="66565"/>
                  <a:pt x="4120212" y="0"/>
                </a:cubicBezTo>
                <a:cubicBezTo>
                  <a:pt x="4346230" y="-66565"/>
                  <a:pt x="4870158" y="79823"/>
                  <a:pt x="5100675" y="0"/>
                </a:cubicBezTo>
                <a:cubicBezTo>
                  <a:pt x="5159278" y="254220"/>
                  <a:pt x="5064645" y="309645"/>
                  <a:pt x="5100675" y="571996"/>
                </a:cubicBezTo>
                <a:cubicBezTo>
                  <a:pt x="5136705" y="834347"/>
                  <a:pt x="5045408" y="860493"/>
                  <a:pt x="5100675" y="1052063"/>
                </a:cubicBezTo>
                <a:cubicBezTo>
                  <a:pt x="5155942" y="1243633"/>
                  <a:pt x="5057287" y="1407519"/>
                  <a:pt x="5100675" y="1501488"/>
                </a:cubicBezTo>
                <a:cubicBezTo>
                  <a:pt x="5144063" y="1595457"/>
                  <a:pt x="5062378" y="1838208"/>
                  <a:pt x="5100675" y="2012199"/>
                </a:cubicBezTo>
                <a:cubicBezTo>
                  <a:pt x="5138972" y="2186190"/>
                  <a:pt x="5074655" y="2331264"/>
                  <a:pt x="5100675" y="2430981"/>
                </a:cubicBezTo>
                <a:cubicBezTo>
                  <a:pt x="5126695" y="2530698"/>
                  <a:pt x="5042522" y="2777415"/>
                  <a:pt x="5100675" y="3064262"/>
                </a:cubicBezTo>
                <a:cubicBezTo>
                  <a:pt x="4929854" y="3067420"/>
                  <a:pt x="4689658" y="3008644"/>
                  <a:pt x="4584940" y="3064262"/>
                </a:cubicBezTo>
                <a:cubicBezTo>
                  <a:pt x="4480223" y="3119880"/>
                  <a:pt x="4300975" y="3052677"/>
                  <a:pt x="4120212" y="3064262"/>
                </a:cubicBezTo>
                <a:cubicBezTo>
                  <a:pt x="3939449" y="3075847"/>
                  <a:pt x="3820862" y="3010046"/>
                  <a:pt x="3604477" y="3064262"/>
                </a:cubicBezTo>
                <a:cubicBezTo>
                  <a:pt x="3388093" y="3118478"/>
                  <a:pt x="3242335" y="3058715"/>
                  <a:pt x="3088742" y="3064262"/>
                </a:cubicBezTo>
                <a:cubicBezTo>
                  <a:pt x="2935149" y="3069809"/>
                  <a:pt x="2846391" y="3034208"/>
                  <a:pt x="2675021" y="3064262"/>
                </a:cubicBezTo>
                <a:cubicBezTo>
                  <a:pt x="2503651" y="3094316"/>
                  <a:pt x="2199816" y="3032744"/>
                  <a:pt x="2057272" y="3064262"/>
                </a:cubicBezTo>
                <a:cubicBezTo>
                  <a:pt x="1914728" y="3095780"/>
                  <a:pt x="1593447" y="3045227"/>
                  <a:pt x="1388517" y="3064262"/>
                </a:cubicBezTo>
                <a:cubicBezTo>
                  <a:pt x="1183588" y="3083297"/>
                  <a:pt x="1007536" y="3002865"/>
                  <a:pt x="719762" y="3064262"/>
                </a:cubicBezTo>
                <a:cubicBezTo>
                  <a:pt x="431988" y="3125659"/>
                  <a:pt x="239118" y="3057926"/>
                  <a:pt x="0" y="3064262"/>
                </a:cubicBezTo>
                <a:cubicBezTo>
                  <a:pt x="-37341" y="2859346"/>
                  <a:pt x="26573" y="2828308"/>
                  <a:pt x="0" y="2614837"/>
                </a:cubicBezTo>
                <a:cubicBezTo>
                  <a:pt x="-26573" y="2401367"/>
                  <a:pt x="12851" y="2287595"/>
                  <a:pt x="0" y="2104127"/>
                </a:cubicBezTo>
                <a:cubicBezTo>
                  <a:pt x="-12851" y="1920659"/>
                  <a:pt x="7774" y="1849428"/>
                  <a:pt x="0" y="1624059"/>
                </a:cubicBezTo>
                <a:cubicBezTo>
                  <a:pt x="-7774" y="1398690"/>
                  <a:pt x="42768" y="1238708"/>
                  <a:pt x="0" y="1052063"/>
                </a:cubicBezTo>
                <a:cubicBezTo>
                  <a:pt x="-42768" y="865418"/>
                  <a:pt x="41865" y="713399"/>
                  <a:pt x="0" y="480068"/>
                </a:cubicBezTo>
                <a:cubicBezTo>
                  <a:pt x="-41865" y="246737"/>
                  <a:pt x="5240" y="205003"/>
                  <a:pt x="0" y="0"/>
                </a:cubicBezTo>
                <a:close/>
              </a:path>
              <a:path w="5100675" h="3064262" stroke="0" extrusionOk="0">
                <a:moveTo>
                  <a:pt x="0" y="0"/>
                </a:moveTo>
                <a:cubicBezTo>
                  <a:pt x="172823" y="-36680"/>
                  <a:pt x="414239" y="36435"/>
                  <a:pt x="668755" y="0"/>
                </a:cubicBezTo>
                <a:cubicBezTo>
                  <a:pt x="923271" y="-36435"/>
                  <a:pt x="1057748" y="21574"/>
                  <a:pt x="1337510" y="0"/>
                </a:cubicBezTo>
                <a:cubicBezTo>
                  <a:pt x="1617273" y="-21574"/>
                  <a:pt x="1852951" y="9677"/>
                  <a:pt x="2006266" y="0"/>
                </a:cubicBezTo>
                <a:cubicBezTo>
                  <a:pt x="2159581" y="-9677"/>
                  <a:pt x="2406146" y="13210"/>
                  <a:pt x="2624014" y="0"/>
                </a:cubicBezTo>
                <a:cubicBezTo>
                  <a:pt x="2841882" y="-13210"/>
                  <a:pt x="2943512" y="31506"/>
                  <a:pt x="3139749" y="0"/>
                </a:cubicBezTo>
                <a:cubicBezTo>
                  <a:pt x="3335987" y="-31506"/>
                  <a:pt x="3570726" y="52789"/>
                  <a:pt x="3808504" y="0"/>
                </a:cubicBezTo>
                <a:cubicBezTo>
                  <a:pt x="4046282" y="-52789"/>
                  <a:pt x="4110083" y="15754"/>
                  <a:pt x="4324239" y="0"/>
                </a:cubicBezTo>
                <a:cubicBezTo>
                  <a:pt x="4538396" y="-15754"/>
                  <a:pt x="4927605" y="67432"/>
                  <a:pt x="5100675" y="0"/>
                </a:cubicBezTo>
                <a:cubicBezTo>
                  <a:pt x="5113930" y="188082"/>
                  <a:pt x="5067110" y="427170"/>
                  <a:pt x="5100675" y="541353"/>
                </a:cubicBezTo>
                <a:cubicBezTo>
                  <a:pt x="5134240" y="655536"/>
                  <a:pt x="5050143" y="917698"/>
                  <a:pt x="5100675" y="1052063"/>
                </a:cubicBezTo>
                <a:cubicBezTo>
                  <a:pt x="5151207" y="1186428"/>
                  <a:pt x="5098546" y="1407379"/>
                  <a:pt x="5100675" y="1501488"/>
                </a:cubicBezTo>
                <a:cubicBezTo>
                  <a:pt x="5102804" y="1595597"/>
                  <a:pt x="5032441" y="1898858"/>
                  <a:pt x="5100675" y="2073484"/>
                </a:cubicBezTo>
                <a:cubicBezTo>
                  <a:pt x="5168909" y="2248110"/>
                  <a:pt x="5082466" y="2424413"/>
                  <a:pt x="5100675" y="2584194"/>
                </a:cubicBezTo>
                <a:cubicBezTo>
                  <a:pt x="5118884" y="2743975"/>
                  <a:pt x="5079644" y="2948068"/>
                  <a:pt x="5100675" y="3064262"/>
                </a:cubicBezTo>
                <a:cubicBezTo>
                  <a:pt x="4795549" y="3116480"/>
                  <a:pt x="4789166" y="3048450"/>
                  <a:pt x="4482927" y="3064262"/>
                </a:cubicBezTo>
                <a:cubicBezTo>
                  <a:pt x="4176688" y="3080074"/>
                  <a:pt x="4118022" y="3024396"/>
                  <a:pt x="4018198" y="3064262"/>
                </a:cubicBezTo>
                <a:cubicBezTo>
                  <a:pt x="3918374" y="3104128"/>
                  <a:pt x="3713618" y="3017022"/>
                  <a:pt x="3502464" y="3064262"/>
                </a:cubicBezTo>
                <a:cubicBezTo>
                  <a:pt x="3291310" y="3111502"/>
                  <a:pt x="3109012" y="3058880"/>
                  <a:pt x="2884715" y="3064262"/>
                </a:cubicBezTo>
                <a:cubicBezTo>
                  <a:pt x="2660418" y="3069644"/>
                  <a:pt x="2454239" y="3062710"/>
                  <a:pt x="2317973" y="3064262"/>
                </a:cubicBezTo>
                <a:cubicBezTo>
                  <a:pt x="2181707" y="3065814"/>
                  <a:pt x="2042303" y="3014084"/>
                  <a:pt x="1853245" y="3064262"/>
                </a:cubicBezTo>
                <a:cubicBezTo>
                  <a:pt x="1664187" y="3114440"/>
                  <a:pt x="1498186" y="3006101"/>
                  <a:pt x="1235497" y="3064262"/>
                </a:cubicBezTo>
                <a:cubicBezTo>
                  <a:pt x="972808" y="3122423"/>
                  <a:pt x="943780" y="3035620"/>
                  <a:pt x="821775" y="3064262"/>
                </a:cubicBezTo>
                <a:cubicBezTo>
                  <a:pt x="699770" y="3092904"/>
                  <a:pt x="323338" y="3059421"/>
                  <a:pt x="0" y="3064262"/>
                </a:cubicBezTo>
                <a:cubicBezTo>
                  <a:pt x="-44391" y="2927532"/>
                  <a:pt x="8386" y="2656033"/>
                  <a:pt x="0" y="2522909"/>
                </a:cubicBezTo>
                <a:cubicBezTo>
                  <a:pt x="-8386" y="2389785"/>
                  <a:pt x="15868" y="2270854"/>
                  <a:pt x="0" y="2104127"/>
                </a:cubicBezTo>
                <a:cubicBezTo>
                  <a:pt x="-15868" y="1937400"/>
                  <a:pt x="24481" y="1794690"/>
                  <a:pt x="0" y="1654701"/>
                </a:cubicBezTo>
                <a:cubicBezTo>
                  <a:pt x="-24481" y="1514712"/>
                  <a:pt x="42222" y="1435985"/>
                  <a:pt x="0" y="1235919"/>
                </a:cubicBezTo>
                <a:cubicBezTo>
                  <a:pt x="-42222" y="1035853"/>
                  <a:pt x="4941" y="927105"/>
                  <a:pt x="0" y="817137"/>
                </a:cubicBezTo>
                <a:cubicBezTo>
                  <a:pt x="-4941" y="707169"/>
                  <a:pt x="23603" y="231092"/>
                  <a:pt x="0" y="0"/>
                </a:cubicBezTo>
                <a:close/>
              </a:path>
            </a:pathLst>
          </a:custGeom>
          <a:ln>
            <a:solidFill>
              <a:schemeClr val="tx1"/>
            </a:solidFill>
            <a:extLst>
              <a:ext uri="{C807C97D-BFC1-408E-A445-0C87EB9F89A2}">
                <ask:lineSketchStyleProps xmlns:ask="http://schemas.microsoft.com/office/drawing/2018/sketchyshapes" sd="3170946798">
                  <a:prstGeom prst="rect">
                    <a:avLst/>
                  </a:prstGeom>
                  <ask:type>
                    <ask:lineSketchScribble/>
                  </ask:type>
                </ask:lineSketchStyleProps>
              </a:ext>
            </a:extLst>
          </a:ln>
        </p:spPr>
        <p:txBody>
          <a:bodyPr vert="horz" lIns="91440" tIns="45720" rIns="91440" bIns="45720" rtlCol="0" anchor="t">
            <a:noAutofit/>
          </a:bodyPr>
          <a:lstStyle/>
          <a:p>
            <a:pPr algn="ctr" defTabSz="512064">
              <a:lnSpc>
                <a:spcPct val="90000"/>
              </a:lnSpc>
              <a:spcAft>
                <a:spcPts val="600"/>
              </a:spcAft>
              <a:defRPr/>
            </a:pPr>
            <a:endParaRPr lang="en-US" sz="1400" b="1" dirty="0">
              <a:solidFill>
                <a:srgbClr val="E97132"/>
              </a:solidFill>
              <a:latin typeface="Calibri"/>
              <a:cs typeface="Calibri"/>
            </a:endParaRPr>
          </a:p>
          <a:p>
            <a:pPr algn="ctr" defTabSz="512064">
              <a:lnSpc>
                <a:spcPct val="90000"/>
              </a:lnSpc>
              <a:spcAft>
                <a:spcPts val="600"/>
              </a:spcAft>
              <a:defRPr/>
            </a:pPr>
            <a:r>
              <a:rPr kumimoji="0" lang="en-US" sz="1400" b="1" i="0" strike="noStrike" kern="1200" cap="none" spc="0" normalizeH="0" baseline="0" noProof="0" dirty="0">
                <a:ln>
                  <a:noFill/>
                </a:ln>
                <a:solidFill>
                  <a:srgbClr val="E97132"/>
                </a:solidFill>
                <a:effectLst/>
                <a:uLnTx/>
                <a:uFillTx/>
                <a:latin typeface="Calibri"/>
                <a:cs typeface="Calibri"/>
              </a:rPr>
              <a:t>Key </a:t>
            </a:r>
            <a:r>
              <a:rPr lang="en-US" sz="1400" b="1" dirty="0">
                <a:solidFill>
                  <a:srgbClr val="E97132"/>
                </a:solidFill>
                <a:latin typeface="Calibri"/>
                <a:cs typeface="Calibri"/>
              </a:rPr>
              <a:t>Findings</a:t>
            </a:r>
            <a:endParaRPr lang="en-US" sz="1200" dirty="0">
              <a:solidFill>
                <a:srgbClr val="000000"/>
              </a:solidFill>
              <a:latin typeface="Calibri"/>
              <a:ea typeface="+mn-lt"/>
              <a:cs typeface="Calibri"/>
            </a:endParaRPr>
          </a:p>
          <a:p>
            <a:pPr marL="285750" indent="-285750" algn="just" defTabSz="512064">
              <a:lnSpc>
                <a:spcPct val="90000"/>
              </a:lnSpc>
              <a:spcAft>
                <a:spcPts val="600"/>
              </a:spcAft>
              <a:buFont typeface="Arial" panose="020B0604020202020204" pitchFamily="34" charset="0"/>
              <a:buChar char="•"/>
              <a:defRPr/>
            </a:pPr>
            <a:r>
              <a:rPr lang="en-US" sz="1200" dirty="0">
                <a:solidFill>
                  <a:srgbClr val="030712"/>
                </a:solidFill>
                <a:latin typeface="Calibri"/>
                <a:ea typeface="+mn-lt"/>
                <a:cs typeface="+mn-lt"/>
              </a:rPr>
              <a:t>Age serves as a pivotal driver in AI perception, with younger individuals showing the highest acceptance. Gender-oriented biases indicate that males are slightly more accepting of chip implants. Education demonstrates a strong correlation with AI acceptance, as higher education levels are linked to greater acceptance. Additionally, higher income levels are associated with more balanced and positive outlooks.</a:t>
            </a:r>
            <a:endParaRPr lang="en-US" sz="1200" dirty="0">
              <a:solidFill>
                <a:srgbClr val="030712"/>
              </a:solidFill>
              <a:latin typeface="Calibri"/>
              <a:cs typeface="Calibri"/>
            </a:endParaRPr>
          </a:p>
          <a:p>
            <a:pPr marL="285750" indent="-285750" defTabSz="512064">
              <a:lnSpc>
                <a:spcPct val="90000"/>
              </a:lnSpc>
              <a:spcAft>
                <a:spcPts val="600"/>
              </a:spcAft>
              <a:buFont typeface="Arial" panose="020B0604020202020204" pitchFamily="34" charset="0"/>
              <a:buChar char="•"/>
              <a:defRPr/>
            </a:pPr>
            <a:r>
              <a:rPr lang="en-US" sz="1200" dirty="0">
                <a:solidFill>
                  <a:srgbClr val="030712"/>
                </a:solidFill>
                <a:latin typeface="Calibri"/>
                <a:cs typeface="Arial"/>
              </a:rPr>
              <a:t>We implemented the Random Forest Model for Feature Importance methodology - to understand which questions pose more value to understanding customer opinions. </a:t>
            </a:r>
            <a:endParaRPr lang="en-US" sz="1200" dirty="0">
              <a:solidFill>
                <a:srgbClr val="000000"/>
              </a:solidFill>
              <a:latin typeface="Calibri"/>
              <a:cs typeface="Arial"/>
            </a:endParaRPr>
          </a:p>
          <a:p>
            <a:pPr marL="285750" indent="-285750" defTabSz="512064">
              <a:lnSpc>
                <a:spcPct val="90000"/>
              </a:lnSpc>
              <a:spcAft>
                <a:spcPts val="600"/>
              </a:spcAft>
              <a:buFont typeface="Arial" panose="020B0604020202020204" pitchFamily="34" charset="0"/>
              <a:buChar char="•"/>
              <a:defRPr/>
            </a:pPr>
            <a:r>
              <a:rPr lang="en-US" sz="1200" dirty="0">
                <a:solidFill>
                  <a:srgbClr val="030712"/>
                </a:solidFill>
                <a:latin typeface="Calibri"/>
                <a:cs typeface="Arial"/>
              </a:rPr>
              <a:t>Based on the feature importance using the model, geography, religion, income and educational level are found to be valuable for understand user viewpoints and the same have been used for designing the recommendations and marketing strategies.</a:t>
            </a:r>
          </a:p>
          <a:p>
            <a:pPr marL="285750" indent="-285750" defTabSz="512064">
              <a:lnSpc>
                <a:spcPct val="90000"/>
              </a:lnSpc>
              <a:spcAft>
                <a:spcPts val="600"/>
              </a:spcAft>
              <a:buFont typeface="Arial" panose="020B0604020202020204" pitchFamily="34" charset="0"/>
              <a:buChar char="•"/>
              <a:defRPr/>
            </a:pPr>
            <a:endParaRPr lang="en-US" sz="1200" dirty="0">
              <a:solidFill>
                <a:srgbClr val="030712"/>
              </a:solidFill>
              <a:latin typeface="Calibri"/>
              <a:cs typeface="Arial"/>
            </a:endParaRPr>
          </a:p>
          <a:p>
            <a:pPr algn="just" defTabSz="512064">
              <a:lnSpc>
                <a:spcPct val="90000"/>
              </a:lnSpc>
              <a:spcAft>
                <a:spcPts val="600"/>
              </a:spcAft>
              <a:defRPr/>
            </a:pPr>
            <a:endParaRPr lang="en-US" sz="1200" dirty="0">
              <a:solidFill>
                <a:srgbClr val="030712"/>
              </a:solidFill>
              <a:latin typeface="Calibri"/>
              <a:cs typeface="Calibri"/>
            </a:endParaRPr>
          </a:p>
        </p:txBody>
      </p:sp>
      <p:sp>
        <p:nvSpPr>
          <p:cNvPr id="6" name="TextBox 5">
            <a:extLst>
              <a:ext uri="{FF2B5EF4-FFF2-40B4-BE49-F238E27FC236}">
                <a16:creationId xmlns:a16="http://schemas.microsoft.com/office/drawing/2014/main" id="{61A30AE0-6E12-D006-1871-2679A680B0B0}"/>
              </a:ext>
            </a:extLst>
          </p:cNvPr>
          <p:cNvSpPr txBox="1"/>
          <p:nvPr/>
        </p:nvSpPr>
        <p:spPr>
          <a:xfrm>
            <a:off x="5835579" y="3625679"/>
            <a:ext cx="5744894" cy="3064262"/>
          </a:xfrm>
          <a:custGeom>
            <a:avLst/>
            <a:gdLst>
              <a:gd name="connsiteX0" fmla="*/ 0 w 5744894"/>
              <a:gd name="connsiteY0" fmla="*/ 0 h 3064262"/>
              <a:gd name="connsiteX1" fmla="*/ 517040 w 5744894"/>
              <a:gd name="connsiteY1" fmla="*/ 0 h 3064262"/>
              <a:gd name="connsiteX2" fmla="*/ 919183 w 5744894"/>
              <a:gd name="connsiteY2" fmla="*/ 0 h 3064262"/>
              <a:gd name="connsiteX3" fmla="*/ 1608570 w 5744894"/>
              <a:gd name="connsiteY3" fmla="*/ 0 h 3064262"/>
              <a:gd name="connsiteX4" fmla="*/ 2240509 w 5744894"/>
              <a:gd name="connsiteY4" fmla="*/ 0 h 3064262"/>
              <a:gd name="connsiteX5" fmla="*/ 2642651 w 5744894"/>
              <a:gd name="connsiteY5" fmla="*/ 0 h 3064262"/>
              <a:gd name="connsiteX6" fmla="*/ 3159692 w 5744894"/>
              <a:gd name="connsiteY6" fmla="*/ 0 h 3064262"/>
              <a:gd name="connsiteX7" fmla="*/ 3561834 w 5744894"/>
              <a:gd name="connsiteY7" fmla="*/ 0 h 3064262"/>
              <a:gd name="connsiteX8" fmla="*/ 3963977 w 5744894"/>
              <a:gd name="connsiteY8" fmla="*/ 0 h 3064262"/>
              <a:gd name="connsiteX9" fmla="*/ 4423568 w 5744894"/>
              <a:gd name="connsiteY9" fmla="*/ 0 h 3064262"/>
              <a:gd name="connsiteX10" fmla="*/ 4825711 w 5744894"/>
              <a:gd name="connsiteY10" fmla="*/ 0 h 3064262"/>
              <a:gd name="connsiteX11" fmla="*/ 5744894 w 5744894"/>
              <a:gd name="connsiteY11" fmla="*/ 0 h 3064262"/>
              <a:gd name="connsiteX12" fmla="*/ 5744894 w 5744894"/>
              <a:gd name="connsiteY12" fmla="*/ 510710 h 3064262"/>
              <a:gd name="connsiteX13" fmla="*/ 5744894 w 5744894"/>
              <a:gd name="connsiteY13" fmla="*/ 1021421 h 3064262"/>
              <a:gd name="connsiteX14" fmla="*/ 5744894 w 5744894"/>
              <a:gd name="connsiteY14" fmla="*/ 1593416 h 3064262"/>
              <a:gd name="connsiteX15" fmla="*/ 5744894 w 5744894"/>
              <a:gd name="connsiteY15" fmla="*/ 2042841 h 3064262"/>
              <a:gd name="connsiteX16" fmla="*/ 5744894 w 5744894"/>
              <a:gd name="connsiteY16" fmla="*/ 2553552 h 3064262"/>
              <a:gd name="connsiteX17" fmla="*/ 5744894 w 5744894"/>
              <a:gd name="connsiteY17" fmla="*/ 3064262 h 3064262"/>
              <a:gd name="connsiteX18" fmla="*/ 5285302 w 5744894"/>
              <a:gd name="connsiteY18" fmla="*/ 3064262 h 3064262"/>
              <a:gd name="connsiteX19" fmla="*/ 4653364 w 5744894"/>
              <a:gd name="connsiteY19" fmla="*/ 3064262 h 3064262"/>
              <a:gd name="connsiteX20" fmla="*/ 4251222 w 5744894"/>
              <a:gd name="connsiteY20" fmla="*/ 3064262 h 3064262"/>
              <a:gd name="connsiteX21" fmla="*/ 3676732 w 5744894"/>
              <a:gd name="connsiteY21" fmla="*/ 3064262 h 3064262"/>
              <a:gd name="connsiteX22" fmla="*/ 3159692 w 5744894"/>
              <a:gd name="connsiteY22" fmla="*/ 3064262 h 3064262"/>
              <a:gd name="connsiteX23" fmla="*/ 2642651 w 5744894"/>
              <a:gd name="connsiteY23" fmla="*/ 3064262 h 3064262"/>
              <a:gd name="connsiteX24" fmla="*/ 2125611 w 5744894"/>
              <a:gd name="connsiteY24" fmla="*/ 3064262 h 3064262"/>
              <a:gd name="connsiteX25" fmla="*/ 1436224 w 5744894"/>
              <a:gd name="connsiteY25" fmla="*/ 3064262 h 3064262"/>
              <a:gd name="connsiteX26" fmla="*/ 919183 w 5744894"/>
              <a:gd name="connsiteY26" fmla="*/ 3064262 h 3064262"/>
              <a:gd name="connsiteX27" fmla="*/ 0 w 5744894"/>
              <a:gd name="connsiteY27" fmla="*/ 3064262 h 3064262"/>
              <a:gd name="connsiteX28" fmla="*/ 0 w 5744894"/>
              <a:gd name="connsiteY28" fmla="*/ 2553552 h 3064262"/>
              <a:gd name="connsiteX29" fmla="*/ 0 w 5744894"/>
              <a:gd name="connsiteY29" fmla="*/ 2073484 h 3064262"/>
              <a:gd name="connsiteX30" fmla="*/ 0 w 5744894"/>
              <a:gd name="connsiteY30" fmla="*/ 1532131 h 3064262"/>
              <a:gd name="connsiteX31" fmla="*/ 0 w 5744894"/>
              <a:gd name="connsiteY31" fmla="*/ 960135 h 3064262"/>
              <a:gd name="connsiteX32" fmla="*/ 0 w 5744894"/>
              <a:gd name="connsiteY32" fmla="*/ 0 h 3064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744894" h="3064262" fill="none" extrusionOk="0">
                <a:moveTo>
                  <a:pt x="0" y="0"/>
                </a:moveTo>
                <a:cubicBezTo>
                  <a:pt x="130223" y="-55398"/>
                  <a:pt x="270491" y="22855"/>
                  <a:pt x="517040" y="0"/>
                </a:cubicBezTo>
                <a:cubicBezTo>
                  <a:pt x="763589" y="-22855"/>
                  <a:pt x="734061" y="15156"/>
                  <a:pt x="919183" y="0"/>
                </a:cubicBezTo>
                <a:cubicBezTo>
                  <a:pt x="1104305" y="-15156"/>
                  <a:pt x="1368641" y="66362"/>
                  <a:pt x="1608570" y="0"/>
                </a:cubicBezTo>
                <a:cubicBezTo>
                  <a:pt x="1848499" y="-66362"/>
                  <a:pt x="2045741" y="72242"/>
                  <a:pt x="2240509" y="0"/>
                </a:cubicBezTo>
                <a:cubicBezTo>
                  <a:pt x="2435277" y="-72242"/>
                  <a:pt x="2468896" y="10856"/>
                  <a:pt x="2642651" y="0"/>
                </a:cubicBezTo>
                <a:cubicBezTo>
                  <a:pt x="2816406" y="-10856"/>
                  <a:pt x="2967973" y="27561"/>
                  <a:pt x="3159692" y="0"/>
                </a:cubicBezTo>
                <a:cubicBezTo>
                  <a:pt x="3351411" y="-27561"/>
                  <a:pt x="3436031" y="41535"/>
                  <a:pt x="3561834" y="0"/>
                </a:cubicBezTo>
                <a:cubicBezTo>
                  <a:pt x="3687637" y="-41535"/>
                  <a:pt x="3781280" y="17191"/>
                  <a:pt x="3963977" y="0"/>
                </a:cubicBezTo>
                <a:cubicBezTo>
                  <a:pt x="4146674" y="-17191"/>
                  <a:pt x="4265052" y="47764"/>
                  <a:pt x="4423568" y="0"/>
                </a:cubicBezTo>
                <a:cubicBezTo>
                  <a:pt x="4582084" y="-47764"/>
                  <a:pt x="4730909" y="47562"/>
                  <a:pt x="4825711" y="0"/>
                </a:cubicBezTo>
                <a:cubicBezTo>
                  <a:pt x="4920513" y="-47562"/>
                  <a:pt x="5549362" y="86681"/>
                  <a:pt x="5744894" y="0"/>
                </a:cubicBezTo>
                <a:cubicBezTo>
                  <a:pt x="5781396" y="252053"/>
                  <a:pt x="5704277" y="262865"/>
                  <a:pt x="5744894" y="510710"/>
                </a:cubicBezTo>
                <a:cubicBezTo>
                  <a:pt x="5785511" y="758555"/>
                  <a:pt x="5693668" y="899447"/>
                  <a:pt x="5744894" y="1021421"/>
                </a:cubicBezTo>
                <a:cubicBezTo>
                  <a:pt x="5796120" y="1143395"/>
                  <a:pt x="5682939" y="1445500"/>
                  <a:pt x="5744894" y="1593416"/>
                </a:cubicBezTo>
                <a:cubicBezTo>
                  <a:pt x="5806849" y="1741332"/>
                  <a:pt x="5713196" y="1836887"/>
                  <a:pt x="5744894" y="2042841"/>
                </a:cubicBezTo>
                <a:cubicBezTo>
                  <a:pt x="5776592" y="2248795"/>
                  <a:pt x="5719442" y="2325352"/>
                  <a:pt x="5744894" y="2553552"/>
                </a:cubicBezTo>
                <a:cubicBezTo>
                  <a:pt x="5770346" y="2781752"/>
                  <a:pt x="5734004" y="2901445"/>
                  <a:pt x="5744894" y="3064262"/>
                </a:cubicBezTo>
                <a:cubicBezTo>
                  <a:pt x="5623868" y="3088052"/>
                  <a:pt x="5394177" y="3030776"/>
                  <a:pt x="5285302" y="3064262"/>
                </a:cubicBezTo>
                <a:cubicBezTo>
                  <a:pt x="5176427" y="3097748"/>
                  <a:pt x="4965751" y="3039280"/>
                  <a:pt x="4653364" y="3064262"/>
                </a:cubicBezTo>
                <a:cubicBezTo>
                  <a:pt x="4340977" y="3089244"/>
                  <a:pt x="4380080" y="3040891"/>
                  <a:pt x="4251222" y="3064262"/>
                </a:cubicBezTo>
                <a:cubicBezTo>
                  <a:pt x="4122364" y="3087633"/>
                  <a:pt x="3838277" y="3020540"/>
                  <a:pt x="3676732" y="3064262"/>
                </a:cubicBezTo>
                <a:cubicBezTo>
                  <a:pt x="3515187" y="3107984"/>
                  <a:pt x="3417800" y="3019857"/>
                  <a:pt x="3159692" y="3064262"/>
                </a:cubicBezTo>
                <a:cubicBezTo>
                  <a:pt x="2901584" y="3108667"/>
                  <a:pt x="2839308" y="3026181"/>
                  <a:pt x="2642651" y="3064262"/>
                </a:cubicBezTo>
                <a:cubicBezTo>
                  <a:pt x="2445994" y="3102343"/>
                  <a:pt x="2316097" y="3032406"/>
                  <a:pt x="2125611" y="3064262"/>
                </a:cubicBezTo>
                <a:cubicBezTo>
                  <a:pt x="1935125" y="3096118"/>
                  <a:pt x="1728781" y="3046021"/>
                  <a:pt x="1436224" y="3064262"/>
                </a:cubicBezTo>
                <a:cubicBezTo>
                  <a:pt x="1143667" y="3082503"/>
                  <a:pt x="1155782" y="3060703"/>
                  <a:pt x="919183" y="3064262"/>
                </a:cubicBezTo>
                <a:cubicBezTo>
                  <a:pt x="682584" y="3067821"/>
                  <a:pt x="287666" y="3032329"/>
                  <a:pt x="0" y="3064262"/>
                </a:cubicBezTo>
                <a:cubicBezTo>
                  <a:pt x="-13561" y="2954957"/>
                  <a:pt x="36963" y="2721682"/>
                  <a:pt x="0" y="2553552"/>
                </a:cubicBezTo>
                <a:cubicBezTo>
                  <a:pt x="-36963" y="2385422"/>
                  <a:pt x="30496" y="2242336"/>
                  <a:pt x="0" y="2073484"/>
                </a:cubicBezTo>
                <a:cubicBezTo>
                  <a:pt x="-30496" y="1904632"/>
                  <a:pt x="59285" y="1756421"/>
                  <a:pt x="0" y="1532131"/>
                </a:cubicBezTo>
                <a:cubicBezTo>
                  <a:pt x="-59285" y="1307841"/>
                  <a:pt x="19326" y="1206558"/>
                  <a:pt x="0" y="960135"/>
                </a:cubicBezTo>
                <a:cubicBezTo>
                  <a:pt x="-19326" y="713712"/>
                  <a:pt x="23817" y="195783"/>
                  <a:pt x="0" y="0"/>
                </a:cubicBezTo>
                <a:close/>
              </a:path>
              <a:path w="5744894" h="3064262" stroke="0" extrusionOk="0">
                <a:moveTo>
                  <a:pt x="0" y="0"/>
                </a:moveTo>
                <a:cubicBezTo>
                  <a:pt x="176109" y="-22851"/>
                  <a:pt x="309880" y="884"/>
                  <a:pt x="574489" y="0"/>
                </a:cubicBezTo>
                <a:cubicBezTo>
                  <a:pt x="839098" y="-884"/>
                  <a:pt x="914848" y="20648"/>
                  <a:pt x="1091530" y="0"/>
                </a:cubicBezTo>
                <a:cubicBezTo>
                  <a:pt x="1268212" y="-20648"/>
                  <a:pt x="1361525" y="5680"/>
                  <a:pt x="1493672" y="0"/>
                </a:cubicBezTo>
                <a:cubicBezTo>
                  <a:pt x="1625819" y="-5680"/>
                  <a:pt x="1833470" y="2410"/>
                  <a:pt x="2125611" y="0"/>
                </a:cubicBezTo>
                <a:cubicBezTo>
                  <a:pt x="2417752" y="-2410"/>
                  <a:pt x="2367087" y="33306"/>
                  <a:pt x="2527753" y="0"/>
                </a:cubicBezTo>
                <a:cubicBezTo>
                  <a:pt x="2688419" y="-33306"/>
                  <a:pt x="2885110" y="38738"/>
                  <a:pt x="3044794" y="0"/>
                </a:cubicBezTo>
                <a:cubicBezTo>
                  <a:pt x="3204478" y="-38738"/>
                  <a:pt x="3562760" y="67209"/>
                  <a:pt x="3734181" y="0"/>
                </a:cubicBezTo>
                <a:cubicBezTo>
                  <a:pt x="3905602" y="-67209"/>
                  <a:pt x="3986798" y="34177"/>
                  <a:pt x="4136324" y="0"/>
                </a:cubicBezTo>
                <a:cubicBezTo>
                  <a:pt x="4285850" y="-34177"/>
                  <a:pt x="4614052" y="19503"/>
                  <a:pt x="4825711" y="0"/>
                </a:cubicBezTo>
                <a:cubicBezTo>
                  <a:pt x="5037370" y="-19503"/>
                  <a:pt x="5521470" y="13078"/>
                  <a:pt x="5744894" y="0"/>
                </a:cubicBezTo>
                <a:cubicBezTo>
                  <a:pt x="5746361" y="264096"/>
                  <a:pt x="5698798" y="311059"/>
                  <a:pt x="5744894" y="541353"/>
                </a:cubicBezTo>
                <a:cubicBezTo>
                  <a:pt x="5790990" y="771647"/>
                  <a:pt x="5709058" y="970842"/>
                  <a:pt x="5744894" y="1113349"/>
                </a:cubicBezTo>
                <a:cubicBezTo>
                  <a:pt x="5780730" y="1255856"/>
                  <a:pt x="5702210" y="1383776"/>
                  <a:pt x="5744894" y="1562774"/>
                </a:cubicBezTo>
                <a:cubicBezTo>
                  <a:pt x="5787578" y="1741773"/>
                  <a:pt x="5720380" y="1916207"/>
                  <a:pt x="5744894" y="2134769"/>
                </a:cubicBezTo>
                <a:cubicBezTo>
                  <a:pt x="5769408" y="2353332"/>
                  <a:pt x="5645909" y="2613079"/>
                  <a:pt x="5744894" y="3064262"/>
                </a:cubicBezTo>
                <a:cubicBezTo>
                  <a:pt x="5488390" y="3120456"/>
                  <a:pt x="5394535" y="3019592"/>
                  <a:pt x="5227854" y="3064262"/>
                </a:cubicBezTo>
                <a:cubicBezTo>
                  <a:pt x="5061173" y="3108932"/>
                  <a:pt x="5010770" y="3020259"/>
                  <a:pt x="4825711" y="3064262"/>
                </a:cubicBezTo>
                <a:cubicBezTo>
                  <a:pt x="4640652" y="3108265"/>
                  <a:pt x="4351356" y="3051024"/>
                  <a:pt x="4136324" y="3064262"/>
                </a:cubicBezTo>
                <a:cubicBezTo>
                  <a:pt x="3921292" y="3077500"/>
                  <a:pt x="3931162" y="3059313"/>
                  <a:pt x="3734181" y="3064262"/>
                </a:cubicBezTo>
                <a:cubicBezTo>
                  <a:pt x="3537200" y="3069211"/>
                  <a:pt x="3380571" y="3023551"/>
                  <a:pt x="3159692" y="3064262"/>
                </a:cubicBezTo>
                <a:cubicBezTo>
                  <a:pt x="2938813" y="3104973"/>
                  <a:pt x="2758944" y="3032494"/>
                  <a:pt x="2527753" y="3064262"/>
                </a:cubicBezTo>
                <a:cubicBezTo>
                  <a:pt x="2296562" y="3096030"/>
                  <a:pt x="2247081" y="3058507"/>
                  <a:pt x="2125611" y="3064262"/>
                </a:cubicBezTo>
                <a:cubicBezTo>
                  <a:pt x="2004141" y="3070017"/>
                  <a:pt x="1726752" y="2997783"/>
                  <a:pt x="1551121" y="3064262"/>
                </a:cubicBezTo>
                <a:cubicBezTo>
                  <a:pt x="1375490" y="3130741"/>
                  <a:pt x="1290622" y="3064182"/>
                  <a:pt x="1091530" y="3064262"/>
                </a:cubicBezTo>
                <a:cubicBezTo>
                  <a:pt x="892438" y="3064342"/>
                  <a:pt x="739968" y="3043576"/>
                  <a:pt x="631938" y="3064262"/>
                </a:cubicBezTo>
                <a:cubicBezTo>
                  <a:pt x="523908" y="3084948"/>
                  <a:pt x="283254" y="2989347"/>
                  <a:pt x="0" y="3064262"/>
                </a:cubicBezTo>
                <a:cubicBezTo>
                  <a:pt x="-35788" y="2889849"/>
                  <a:pt x="25798" y="2799277"/>
                  <a:pt x="0" y="2645480"/>
                </a:cubicBezTo>
                <a:cubicBezTo>
                  <a:pt x="-25798" y="2491683"/>
                  <a:pt x="21567" y="2347144"/>
                  <a:pt x="0" y="2226697"/>
                </a:cubicBezTo>
                <a:cubicBezTo>
                  <a:pt x="-21567" y="2106250"/>
                  <a:pt x="9834" y="1890036"/>
                  <a:pt x="0" y="1746629"/>
                </a:cubicBezTo>
                <a:cubicBezTo>
                  <a:pt x="-9834" y="1603222"/>
                  <a:pt x="32223" y="1533780"/>
                  <a:pt x="0" y="1327847"/>
                </a:cubicBezTo>
                <a:cubicBezTo>
                  <a:pt x="-32223" y="1121914"/>
                  <a:pt x="51120" y="937062"/>
                  <a:pt x="0" y="786494"/>
                </a:cubicBezTo>
                <a:cubicBezTo>
                  <a:pt x="-51120" y="635926"/>
                  <a:pt x="59180" y="284167"/>
                  <a:pt x="0" y="0"/>
                </a:cubicBezTo>
                <a:close/>
              </a:path>
            </a:pathLst>
          </a:custGeom>
          <a:ln>
            <a:solidFill>
              <a:schemeClr val="tx1"/>
            </a:solidFill>
            <a:extLst>
              <a:ext uri="{C807C97D-BFC1-408E-A445-0C87EB9F89A2}">
                <ask:lineSketchStyleProps xmlns:ask="http://schemas.microsoft.com/office/drawing/2018/sketchyshapes" sd="4105244310">
                  <a:prstGeom prst="rect">
                    <a:avLst/>
                  </a:prstGeom>
                  <ask:type>
                    <ask:lineSketchScribble/>
                  </ask:type>
                </ask:lineSketchStyleProps>
              </a:ext>
            </a:extLst>
          </a:ln>
        </p:spPr>
        <p:txBody>
          <a:bodyPr vert="horz" lIns="91440" tIns="45720" rIns="91440" bIns="45720" rtlCol="0" anchor="t">
            <a:noAutofit/>
          </a:bodyPr>
          <a:lstStyle>
            <a:defPPr>
              <a:defRPr lang="en-US"/>
            </a:defPPr>
            <a:lvl1pPr marR="0" lvl="0" indent="0" algn="ctr" defTabSz="512064" fontAlgn="auto">
              <a:lnSpc>
                <a:spcPct val="90000"/>
              </a:lnSpc>
              <a:spcBef>
                <a:spcPts val="0"/>
              </a:spcBef>
              <a:spcAft>
                <a:spcPts val="600"/>
              </a:spcAft>
              <a:buClrTx/>
              <a:buSzTx/>
              <a:buFontTx/>
              <a:buNone/>
              <a:tabLst/>
              <a:defRPr kumimoji="0" sz="1500" b="1" i="0" u="none" strike="noStrike" cap="none" spc="0" normalizeH="0" baseline="0">
                <a:ln>
                  <a:noFill/>
                </a:ln>
                <a:solidFill>
                  <a:srgbClr val="030712"/>
                </a:solidFill>
                <a:effectLst/>
                <a:uLnTx/>
                <a:uFillTx/>
                <a:latin typeface="Aptos"/>
              </a:defRPr>
            </a:lvl1pPr>
          </a:lstStyle>
          <a:p>
            <a:r>
              <a:rPr lang="en-US" sz="1300" dirty="0">
                <a:solidFill>
                  <a:srgbClr val="E97132"/>
                </a:solidFill>
                <a:latin typeface="Calibri"/>
                <a:cs typeface="Calibri"/>
              </a:rPr>
              <a:t>Recommendations</a:t>
            </a:r>
          </a:p>
          <a:p>
            <a:pPr algn="l">
              <a:lnSpc>
                <a:spcPct val="100000"/>
              </a:lnSpc>
              <a:spcAft>
                <a:spcPts val="0"/>
              </a:spcAft>
            </a:pPr>
            <a:r>
              <a:rPr lang="en-US" sz="1200" dirty="0">
                <a:solidFill>
                  <a:srgbClr val="000000"/>
                </a:solidFill>
                <a:latin typeface="Calibri"/>
                <a:ea typeface="Calibri" panose="020F0502020204030204" pitchFamily="34" charset="0"/>
                <a:cs typeface="Calibri"/>
              </a:rPr>
              <a:t>Target Information Campaigns:</a:t>
            </a:r>
            <a:r>
              <a:rPr lang="en-US" sz="1200" b="0" dirty="0">
                <a:solidFill>
                  <a:srgbClr val="000000"/>
                </a:solidFill>
                <a:latin typeface="Calibri"/>
                <a:ea typeface="Calibri" panose="020F0502020204030204" pitchFamily="34" charset="0"/>
                <a:cs typeface="Calibri"/>
              </a:rPr>
              <a:t>  Provide clear, detailed information about the benefits and safety of the technology</a:t>
            </a:r>
          </a:p>
          <a:p>
            <a:pPr algn="l">
              <a:lnSpc>
                <a:spcPct val="100000"/>
              </a:lnSpc>
              <a:spcAft>
                <a:spcPts val="0"/>
              </a:spcAft>
            </a:pPr>
            <a:r>
              <a:rPr lang="en-US" sz="1200" dirty="0">
                <a:solidFill>
                  <a:srgbClr val="000000"/>
                </a:solidFill>
                <a:latin typeface="Calibri"/>
                <a:ea typeface="Calibri" panose="020F0502020204030204" pitchFamily="34" charset="0"/>
                <a:cs typeface="Calibri"/>
              </a:rPr>
              <a:t>Highlight Positive Impacts:</a:t>
            </a:r>
            <a:r>
              <a:rPr lang="en-US" sz="1200" b="0" dirty="0">
                <a:solidFill>
                  <a:srgbClr val="000000"/>
                </a:solidFill>
                <a:latin typeface="Calibri"/>
                <a:ea typeface="Calibri" panose="020F0502020204030204" pitchFamily="34" charset="0"/>
                <a:cs typeface="Calibri"/>
              </a:rPr>
              <a:t>  Amplify success stories and positive testimonials to show real-life benefits</a:t>
            </a:r>
          </a:p>
          <a:p>
            <a:pPr algn="l">
              <a:lnSpc>
                <a:spcPct val="100000"/>
              </a:lnSpc>
              <a:spcAft>
                <a:spcPts val="0"/>
              </a:spcAft>
            </a:pPr>
            <a:r>
              <a:rPr lang="en-US" sz="1200" dirty="0">
                <a:solidFill>
                  <a:srgbClr val="000000"/>
                </a:solidFill>
                <a:latin typeface="Calibri"/>
                <a:ea typeface="Calibri" panose="020F0502020204030204" pitchFamily="34" charset="0"/>
                <a:cs typeface="Calibri"/>
              </a:rPr>
              <a:t>Engagement Strategies:</a:t>
            </a:r>
            <a:r>
              <a:rPr lang="en-US" sz="1200" b="0" dirty="0">
                <a:solidFill>
                  <a:srgbClr val="000000"/>
                </a:solidFill>
                <a:latin typeface="Calibri"/>
                <a:ea typeface="Calibri" panose="020F0502020204030204" pitchFamily="34" charset="0"/>
                <a:cs typeface="Calibri"/>
              </a:rPr>
              <a:t>  Host Q&amp;A sessions, webinars, community forums to engage with different targeted groups and educate new parents through informative pamphlets and  personalized consultations in medical and hospital clinics .</a:t>
            </a:r>
          </a:p>
          <a:p>
            <a:pPr algn="l">
              <a:lnSpc>
                <a:spcPct val="100000"/>
              </a:lnSpc>
              <a:spcAft>
                <a:spcPts val="0"/>
              </a:spcAft>
            </a:pPr>
            <a:r>
              <a:rPr lang="en-US" sz="1200" dirty="0">
                <a:solidFill>
                  <a:srgbClr val="000000"/>
                </a:solidFill>
                <a:latin typeface="Calibri"/>
                <a:ea typeface="Calibri" panose="020F0502020204030204" pitchFamily="34" charset="0"/>
                <a:cs typeface="Calibri"/>
              </a:rPr>
              <a:t>Measure and Adjust:</a:t>
            </a:r>
            <a:r>
              <a:rPr lang="en-US" sz="1200" b="0" dirty="0">
                <a:solidFill>
                  <a:srgbClr val="000000"/>
                </a:solidFill>
                <a:latin typeface="Calibri"/>
                <a:ea typeface="Calibri" panose="020F0502020204030204" pitchFamily="34" charset="0"/>
                <a:cs typeface="Calibri"/>
              </a:rPr>
              <a:t> Use follow-up surveys and polls to measure changes in perception and acceptance and adjust further strategies. Make sure surveys and polls have questions on patient health to under POV.</a:t>
            </a:r>
          </a:p>
          <a:p>
            <a:pPr algn="l">
              <a:lnSpc>
                <a:spcPct val="100000"/>
              </a:lnSpc>
              <a:spcAft>
                <a:spcPts val="0"/>
              </a:spcAft>
            </a:pPr>
            <a:endParaRPr lang="en-US" sz="1000" b="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r>
              <a:rPr lang="en-US" sz="1300" dirty="0">
                <a:solidFill>
                  <a:srgbClr val="E97132"/>
                </a:solidFill>
                <a:latin typeface="Calibri"/>
                <a:cs typeface="Calibri"/>
              </a:rPr>
              <a:t>Conclusion</a:t>
            </a:r>
          </a:p>
          <a:p>
            <a:pPr algn="l"/>
            <a:r>
              <a:rPr lang="en-US" sz="1200" b="0" dirty="0">
                <a:latin typeface="Calibri"/>
                <a:ea typeface="Calibri" panose="020F0502020204030204" pitchFamily="34" charset="0"/>
                <a:cs typeface="Calibri"/>
              </a:rPr>
              <a:t>Demographic factors significantly influence the acceptance of  AI technology. Tailored strategies addressing unique concerns can enhance the adoption of chip implants and gene editing. </a:t>
            </a:r>
          </a:p>
        </p:txBody>
      </p:sp>
      <p:pic>
        <p:nvPicPr>
          <p:cNvPr id="8" name="Picture 7" descr="A logo with a dna symbol&#10;&#10;Description automatically generated">
            <a:extLst>
              <a:ext uri="{FF2B5EF4-FFF2-40B4-BE49-F238E27FC236}">
                <a16:creationId xmlns:a16="http://schemas.microsoft.com/office/drawing/2014/main" id="{4ABE3ADC-723D-0148-76F3-34A197E89968}"/>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11254835" y="114316"/>
            <a:ext cx="933092" cy="797372"/>
          </a:xfrm>
          <a:prstGeom prst="rect">
            <a:avLst/>
          </a:prstGeom>
        </p:spPr>
      </p:pic>
    </p:spTree>
    <p:extLst>
      <p:ext uri="{BB962C8B-B14F-4D97-AF65-F5344CB8AC3E}">
        <p14:creationId xmlns:p14="http://schemas.microsoft.com/office/powerpoint/2010/main" val="37078592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1B8E33-CCBE-4B57-4A68-FC2BF5DA9A19}"/>
              </a:ext>
            </a:extLst>
          </p:cNvPr>
          <p:cNvSpPr>
            <a:spLocks noGrp="1"/>
          </p:cNvSpPr>
          <p:nvPr>
            <p:ph type="title"/>
          </p:nvPr>
        </p:nvSpPr>
        <p:spPr>
          <a:xfrm>
            <a:off x="838200" y="354965"/>
            <a:ext cx="10515600" cy="1145367"/>
          </a:xfrm>
        </p:spPr>
        <p:txBody>
          <a:bodyPr vert="horz" lIns="91440" tIns="45720" rIns="91440" bIns="45720" rtlCol="0" anchor="ctr">
            <a:normAutofit/>
          </a:bodyPr>
          <a:lstStyle/>
          <a:p>
            <a:pPr algn="ctr"/>
            <a:r>
              <a:rPr lang="en-US" sz="6000" b="1" kern="1200">
                <a:latin typeface="Calibri"/>
                <a:cs typeface="Calibri"/>
              </a:rPr>
              <a:t>Introduction</a:t>
            </a:r>
            <a:endParaRPr lang="en-US" sz="6000" b="1">
              <a:latin typeface="Calibri"/>
              <a:cs typeface="Calibri"/>
            </a:endParaRPr>
          </a:p>
        </p:txBody>
      </p:sp>
      <p:sp>
        <p:nvSpPr>
          <p:cNvPr id="21"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0BC97B3-2833-348A-4626-9D1DF0A34F12}"/>
              </a:ext>
            </a:extLst>
          </p:cNvPr>
          <p:cNvSpPr>
            <a:spLocks/>
          </p:cNvSpPr>
          <p:nvPr/>
        </p:nvSpPr>
        <p:spPr>
          <a:xfrm>
            <a:off x="669036" y="1854096"/>
            <a:ext cx="5426964" cy="4762096"/>
          </a:xfrm>
          <a:custGeom>
            <a:avLst/>
            <a:gdLst>
              <a:gd name="connsiteX0" fmla="*/ 0 w 5426964"/>
              <a:gd name="connsiteY0" fmla="*/ 0 h 4762096"/>
              <a:gd name="connsiteX1" fmla="*/ 596966 w 5426964"/>
              <a:gd name="connsiteY1" fmla="*/ 0 h 4762096"/>
              <a:gd name="connsiteX2" fmla="*/ 1031123 w 5426964"/>
              <a:gd name="connsiteY2" fmla="*/ 0 h 4762096"/>
              <a:gd name="connsiteX3" fmla="*/ 1519550 w 5426964"/>
              <a:gd name="connsiteY3" fmla="*/ 0 h 4762096"/>
              <a:gd name="connsiteX4" fmla="*/ 1953707 w 5426964"/>
              <a:gd name="connsiteY4" fmla="*/ 0 h 4762096"/>
              <a:gd name="connsiteX5" fmla="*/ 2496403 w 5426964"/>
              <a:gd name="connsiteY5" fmla="*/ 0 h 4762096"/>
              <a:gd name="connsiteX6" fmla="*/ 3147639 w 5426964"/>
              <a:gd name="connsiteY6" fmla="*/ 0 h 4762096"/>
              <a:gd name="connsiteX7" fmla="*/ 3690336 w 5426964"/>
              <a:gd name="connsiteY7" fmla="*/ 0 h 4762096"/>
              <a:gd name="connsiteX8" fmla="*/ 4287302 w 5426964"/>
              <a:gd name="connsiteY8" fmla="*/ 0 h 4762096"/>
              <a:gd name="connsiteX9" fmla="*/ 4884268 w 5426964"/>
              <a:gd name="connsiteY9" fmla="*/ 0 h 4762096"/>
              <a:gd name="connsiteX10" fmla="*/ 5426964 w 5426964"/>
              <a:gd name="connsiteY10" fmla="*/ 0 h 4762096"/>
              <a:gd name="connsiteX11" fmla="*/ 5426964 w 5426964"/>
              <a:gd name="connsiteY11" fmla="*/ 452399 h 4762096"/>
              <a:gd name="connsiteX12" fmla="*/ 5426964 w 5426964"/>
              <a:gd name="connsiteY12" fmla="*/ 1142903 h 4762096"/>
              <a:gd name="connsiteX13" fmla="*/ 5426964 w 5426964"/>
              <a:gd name="connsiteY13" fmla="*/ 1785786 h 4762096"/>
              <a:gd name="connsiteX14" fmla="*/ 5426964 w 5426964"/>
              <a:gd name="connsiteY14" fmla="*/ 2476290 h 4762096"/>
              <a:gd name="connsiteX15" fmla="*/ 5426964 w 5426964"/>
              <a:gd name="connsiteY15" fmla="*/ 3166794 h 4762096"/>
              <a:gd name="connsiteX16" fmla="*/ 5426964 w 5426964"/>
              <a:gd name="connsiteY16" fmla="*/ 3857298 h 4762096"/>
              <a:gd name="connsiteX17" fmla="*/ 5426964 w 5426964"/>
              <a:gd name="connsiteY17" fmla="*/ 4762096 h 4762096"/>
              <a:gd name="connsiteX18" fmla="*/ 5047077 w 5426964"/>
              <a:gd name="connsiteY18" fmla="*/ 4762096 h 4762096"/>
              <a:gd name="connsiteX19" fmla="*/ 4558650 w 5426964"/>
              <a:gd name="connsiteY19" fmla="*/ 4762096 h 4762096"/>
              <a:gd name="connsiteX20" fmla="*/ 4070223 w 5426964"/>
              <a:gd name="connsiteY20" fmla="*/ 4762096 h 4762096"/>
              <a:gd name="connsiteX21" fmla="*/ 3690336 w 5426964"/>
              <a:gd name="connsiteY21" fmla="*/ 4762096 h 4762096"/>
              <a:gd name="connsiteX22" fmla="*/ 3310448 w 5426964"/>
              <a:gd name="connsiteY22" fmla="*/ 4762096 h 4762096"/>
              <a:gd name="connsiteX23" fmla="*/ 2659212 w 5426964"/>
              <a:gd name="connsiteY23" fmla="*/ 4762096 h 4762096"/>
              <a:gd name="connsiteX24" fmla="*/ 2116516 w 5426964"/>
              <a:gd name="connsiteY24" fmla="*/ 4762096 h 4762096"/>
              <a:gd name="connsiteX25" fmla="*/ 1519550 w 5426964"/>
              <a:gd name="connsiteY25" fmla="*/ 4762096 h 4762096"/>
              <a:gd name="connsiteX26" fmla="*/ 1139662 w 5426964"/>
              <a:gd name="connsiteY26" fmla="*/ 4762096 h 4762096"/>
              <a:gd name="connsiteX27" fmla="*/ 651236 w 5426964"/>
              <a:gd name="connsiteY27" fmla="*/ 4762096 h 4762096"/>
              <a:gd name="connsiteX28" fmla="*/ 0 w 5426964"/>
              <a:gd name="connsiteY28" fmla="*/ 4762096 h 4762096"/>
              <a:gd name="connsiteX29" fmla="*/ 0 w 5426964"/>
              <a:gd name="connsiteY29" fmla="*/ 4309697 h 4762096"/>
              <a:gd name="connsiteX30" fmla="*/ 0 w 5426964"/>
              <a:gd name="connsiteY30" fmla="*/ 3857298 h 4762096"/>
              <a:gd name="connsiteX31" fmla="*/ 0 w 5426964"/>
              <a:gd name="connsiteY31" fmla="*/ 3166794 h 4762096"/>
              <a:gd name="connsiteX32" fmla="*/ 0 w 5426964"/>
              <a:gd name="connsiteY32" fmla="*/ 2666774 h 4762096"/>
              <a:gd name="connsiteX33" fmla="*/ 0 w 5426964"/>
              <a:gd name="connsiteY33" fmla="*/ 1976270 h 4762096"/>
              <a:gd name="connsiteX34" fmla="*/ 0 w 5426964"/>
              <a:gd name="connsiteY34" fmla="*/ 1476250 h 4762096"/>
              <a:gd name="connsiteX35" fmla="*/ 0 w 5426964"/>
              <a:gd name="connsiteY35" fmla="*/ 833367 h 4762096"/>
              <a:gd name="connsiteX36" fmla="*/ 0 w 5426964"/>
              <a:gd name="connsiteY36" fmla="*/ 0 h 476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426964" h="4762096" fill="none" extrusionOk="0">
                <a:moveTo>
                  <a:pt x="0" y="0"/>
                </a:moveTo>
                <a:cubicBezTo>
                  <a:pt x="267773" y="-35481"/>
                  <a:pt x="388575" y="39651"/>
                  <a:pt x="596966" y="0"/>
                </a:cubicBezTo>
                <a:cubicBezTo>
                  <a:pt x="805357" y="-39651"/>
                  <a:pt x="888029" y="10160"/>
                  <a:pt x="1031123" y="0"/>
                </a:cubicBezTo>
                <a:cubicBezTo>
                  <a:pt x="1174217" y="-10160"/>
                  <a:pt x="1345707" y="2868"/>
                  <a:pt x="1519550" y="0"/>
                </a:cubicBezTo>
                <a:cubicBezTo>
                  <a:pt x="1693393" y="-2868"/>
                  <a:pt x="1857061" y="1666"/>
                  <a:pt x="1953707" y="0"/>
                </a:cubicBezTo>
                <a:cubicBezTo>
                  <a:pt x="2050353" y="-1666"/>
                  <a:pt x="2378099" y="56487"/>
                  <a:pt x="2496403" y="0"/>
                </a:cubicBezTo>
                <a:cubicBezTo>
                  <a:pt x="2614707" y="-56487"/>
                  <a:pt x="2930711" y="68050"/>
                  <a:pt x="3147639" y="0"/>
                </a:cubicBezTo>
                <a:cubicBezTo>
                  <a:pt x="3364567" y="-68050"/>
                  <a:pt x="3561102" y="4001"/>
                  <a:pt x="3690336" y="0"/>
                </a:cubicBezTo>
                <a:cubicBezTo>
                  <a:pt x="3819570" y="-4001"/>
                  <a:pt x="4101789" y="18174"/>
                  <a:pt x="4287302" y="0"/>
                </a:cubicBezTo>
                <a:cubicBezTo>
                  <a:pt x="4472815" y="-18174"/>
                  <a:pt x="4720371" y="11066"/>
                  <a:pt x="4884268" y="0"/>
                </a:cubicBezTo>
                <a:cubicBezTo>
                  <a:pt x="5048165" y="-11066"/>
                  <a:pt x="5315130" y="5906"/>
                  <a:pt x="5426964" y="0"/>
                </a:cubicBezTo>
                <a:cubicBezTo>
                  <a:pt x="5461236" y="91389"/>
                  <a:pt x="5422100" y="235576"/>
                  <a:pt x="5426964" y="452399"/>
                </a:cubicBezTo>
                <a:cubicBezTo>
                  <a:pt x="5431828" y="669222"/>
                  <a:pt x="5352153" y="842176"/>
                  <a:pt x="5426964" y="1142903"/>
                </a:cubicBezTo>
                <a:cubicBezTo>
                  <a:pt x="5501775" y="1443630"/>
                  <a:pt x="5360120" y="1522392"/>
                  <a:pt x="5426964" y="1785786"/>
                </a:cubicBezTo>
                <a:cubicBezTo>
                  <a:pt x="5493808" y="2049180"/>
                  <a:pt x="5370257" y="2324868"/>
                  <a:pt x="5426964" y="2476290"/>
                </a:cubicBezTo>
                <a:cubicBezTo>
                  <a:pt x="5483671" y="2627712"/>
                  <a:pt x="5398595" y="2882426"/>
                  <a:pt x="5426964" y="3166794"/>
                </a:cubicBezTo>
                <a:cubicBezTo>
                  <a:pt x="5455333" y="3451162"/>
                  <a:pt x="5403281" y="3564339"/>
                  <a:pt x="5426964" y="3857298"/>
                </a:cubicBezTo>
                <a:cubicBezTo>
                  <a:pt x="5450647" y="4150257"/>
                  <a:pt x="5323672" y="4566747"/>
                  <a:pt x="5426964" y="4762096"/>
                </a:cubicBezTo>
                <a:cubicBezTo>
                  <a:pt x="5291419" y="4791751"/>
                  <a:pt x="5212588" y="4752490"/>
                  <a:pt x="5047077" y="4762096"/>
                </a:cubicBezTo>
                <a:cubicBezTo>
                  <a:pt x="4881566" y="4771702"/>
                  <a:pt x="4693638" y="4707247"/>
                  <a:pt x="4558650" y="4762096"/>
                </a:cubicBezTo>
                <a:cubicBezTo>
                  <a:pt x="4423662" y="4816945"/>
                  <a:pt x="4300079" y="4703814"/>
                  <a:pt x="4070223" y="4762096"/>
                </a:cubicBezTo>
                <a:cubicBezTo>
                  <a:pt x="3840367" y="4820378"/>
                  <a:pt x="3815228" y="4726306"/>
                  <a:pt x="3690336" y="4762096"/>
                </a:cubicBezTo>
                <a:cubicBezTo>
                  <a:pt x="3565444" y="4797886"/>
                  <a:pt x="3469054" y="4734017"/>
                  <a:pt x="3310448" y="4762096"/>
                </a:cubicBezTo>
                <a:cubicBezTo>
                  <a:pt x="3151842" y="4790175"/>
                  <a:pt x="2899679" y="4717132"/>
                  <a:pt x="2659212" y="4762096"/>
                </a:cubicBezTo>
                <a:cubicBezTo>
                  <a:pt x="2418745" y="4807060"/>
                  <a:pt x="2380264" y="4761444"/>
                  <a:pt x="2116516" y="4762096"/>
                </a:cubicBezTo>
                <a:cubicBezTo>
                  <a:pt x="1852768" y="4762748"/>
                  <a:pt x="1752186" y="4743242"/>
                  <a:pt x="1519550" y="4762096"/>
                </a:cubicBezTo>
                <a:cubicBezTo>
                  <a:pt x="1286914" y="4780950"/>
                  <a:pt x="1228794" y="4727133"/>
                  <a:pt x="1139662" y="4762096"/>
                </a:cubicBezTo>
                <a:cubicBezTo>
                  <a:pt x="1050530" y="4797059"/>
                  <a:pt x="845461" y="4704894"/>
                  <a:pt x="651236" y="4762096"/>
                </a:cubicBezTo>
                <a:cubicBezTo>
                  <a:pt x="457011" y="4819298"/>
                  <a:pt x="293690" y="4686222"/>
                  <a:pt x="0" y="4762096"/>
                </a:cubicBezTo>
                <a:cubicBezTo>
                  <a:pt x="-23616" y="4596232"/>
                  <a:pt x="33349" y="4433996"/>
                  <a:pt x="0" y="4309697"/>
                </a:cubicBezTo>
                <a:cubicBezTo>
                  <a:pt x="-33349" y="4185398"/>
                  <a:pt x="36485" y="4079651"/>
                  <a:pt x="0" y="3857298"/>
                </a:cubicBezTo>
                <a:cubicBezTo>
                  <a:pt x="-36485" y="3634945"/>
                  <a:pt x="62540" y="3486411"/>
                  <a:pt x="0" y="3166794"/>
                </a:cubicBezTo>
                <a:cubicBezTo>
                  <a:pt x="-62540" y="2847177"/>
                  <a:pt x="12067" y="2808711"/>
                  <a:pt x="0" y="2666774"/>
                </a:cubicBezTo>
                <a:cubicBezTo>
                  <a:pt x="-12067" y="2524837"/>
                  <a:pt x="14645" y="2146888"/>
                  <a:pt x="0" y="1976270"/>
                </a:cubicBezTo>
                <a:cubicBezTo>
                  <a:pt x="-14645" y="1805652"/>
                  <a:pt x="28978" y="1690488"/>
                  <a:pt x="0" y="1476250"/>
                </a:cubicBezTo>
                <a:cubicBezTo>
                  <a:pt x="-28978" y="1262012"/>
                  <a:pt x="34143" y="962512"/>
                  <a:pt x="0" y="833367"/>
                </a:cubicBezTo>
                <a:cubicBezTo>
                  <a:pt x="-34143" y="704222"/>
                  <a:pt x="64291" y="196142"/>
                  <a:pt x="0" y="0"/>
                </a:cubicBezTo>
                <a:close/>
              </a:path>
              <a:path w="5426964" h="4762096" stroke="0" extrusionOk="0">
                <a:moveTo>
                  <a:pt x="0" y="0"/>
                </a:moveTo>
                <a:cubicBezTo>
                  <a:pt x="173748" y="-12816"/>
                  <a:pt x="293165" y="50983"/>
                  <a:pt x="434157" y="0"/>
                </a:cubicBezTo>
                <a:cubicBezTo>
                  <a:pt x="575149" y="-50983"/>
                  <a:pt x="735780" y="61388"/>
                  <a:pt x="1031123" y="0"/>
                </a:cubicBezTo>
                <a:cubicBezTo>
                  <a:pt x="1326466" y="-61388"/>
                  <a:pt x="1276937" y="5922"/>
                  <a:pt x="1465280" y="0"/>
                </a:cubicBezTo>
                <a:cubicBezTo>
                  <a:pt x="1653623" y="-5922"/>
                  <a:pt x="1865921" y="43666"/>
                  <a:pt x="2007977" y="0"/>
                </a:cubicBezTo>
                <a:cubicBezTo>
                  <a:pt x="2150033" y="-43666"/>
                  <a:pt x="2502622" y="64423"/>
                  <a:pt x="2659212" y="0"/>
                </a:cubicBezTo>
                <a:cubicBezTo>
                  <a:pt x="2815802" y="-64423"/>
                  <a:pt x="3081785" y="25250"/>
                  <a:pt x="3256178" y="0"/>
                </a:cubicBezTo>
                <a:cubicBezTo>
                  <a:pt x="3430571" y="-25250"/>
                  <a:pt x="3625512" y="20446"/>
                  <a:pt x="3798875" y="0"/>
                </a:cubicBezTo>
                <a:cubicBezTo>
                  <a:pt x="3972238" y="-20446"/>
                  <a:pt x="4058954" y="2028"/>
                  <a:pt x="4178762" y="0"/>
                </a:cubicBezTo>
                <a:cubicBezTo>
                  <a:pt x="4298570" y="-2028"/>
                  <a:pt x="4518423" y="12304"/>
                  <a:pt x="4612919" y="0"/>
                </a:cubicBezTo>
                <a:cubicBezTo>
                  <a:pt x="4707415" y="-12304"/>
                  <a:pt x="5168008" y="33733"/>
                  <a:pt x="5426964" y="0"/>
                </a:cubicBezTo>
                <a:cubicBezTo>
                  <a:pt x="5429557" y="152032"/>
                  <a:pt x="5424069" y="257111"/>
                  <a:pt x="5426964" y="500020"/>
                </a:cubicBezTo>
                <a:cubicBezTo>
                  <a:pt x="5429859" y="742929"/>
                  <a:pt x="5371675" y="985956"/>
                  <a:pt x="5426964" y="1142903"/>
                </a:cubicBezTo>
                <a:cubicBezTo>
                  <a:pt x="5482253" y="1299850"/>
                  <a:pt x="5381379" y="1580556"/>
                  <a:pt x="5426964" y="1833407"/>
                </a:cubicBezTo>
                <a:cubicBezTo>
                  <a:pt x="5472549" y="2086258"/>
                  <a:pt x="5423774" y="2220986"/>
                  <a:pt x="5426964" y="2428669"/>
                </a:cubicBezTo>
                <a:cubicBezTo>
                  <a:pt x="5430154" y="2636352"/>
                  <a:pt x="5364067" y="2810968"/>
                  <a:pt x="5426964" y="2976310"/>
                </a:cubicBezTo>
                <a:cubicBezTo>
                  <a:pt x="5489861" y="3141652"/>
                  <a:pt x="5382233" y="3294955"/>
                  <a:pt x="5426964" y="3571572"/>
                </a:cubicBezTo>
                <a:cubicBezTo>
                  <a:pt x="5471695" y="3848189"/>
                  <a:pt x="5399015" y="3833981"/>
                  <a:pt x="5426964" y="4023971"/>
                </a:cubicBezTo>
                <a:cubicBezTo>
                  <a:pt x="5454913" y="4213961"/>
                  <a:pt x="5339662" y="4489540"/>
                  <a:pt x="5426964" y="4762096"/>
                </a:cubicBezTo>
                <a:cubicBezTo>
                  <a:pt x="5254427" y="4793608"/>
                  <a:pt x="5063929" y="4760495"/>
                  <a:pt x="4884268" y="4762096"/>
                </a:cubicBezTo>
                <a:cubicBezTo>
                  <a:pt x="4704607" y="4763697"/>
                  <a:pt x="4504602" y="4726643"/>
                  <a:pt x="4395841" y="4762096"/>
                </a:cubicBezTo>
                <a:cubicBezTo>
                  <a:pt x="4287080" y="4797549"/>
                  <a:pt x="3968428" y="4695914"/>
                  <a:pt x="3798875" y="4762096"/>
                </a:cubicBezTo>
                <a:cubicBezTo>
                  <a:pt x="3629322" y="4828278"/>
                  <a:pt x="3519966" y="4742345"/>
                  <a:pt x="3364718" y="4762096"/>
                </a:cubicBezTo>
                <a:cubicBezTo>
                  <a:pt x="3209470" y="4781847"/>
                  <a:pt x="3094389" y="4729559"/>
                  <a:pt x="2930561" y="4762096"/>
                </a:cubicBezTo>
                <a:cubicBezTo>
                  <a:pt x="2766733" y="4794633"/>
                  <a:pt x="2572270" y="4698065"/>
                  <a:pt x="2387864" y="4762096"/>
                </a:cubicBezTo>
                <a:cubicBezTo>
                  <a:pt x="2203458" y="4826127"/>
                  <a:pt x="2049783" y="4745277"/>
                  <a:pt x="1790898" y="4762096"/>
                </a:cubicBezTo>
                <a:cubicBezTo>
                  <a:pt x="1532013" y="4778915"/>
                  <a:pt x="1427717" y="4720860"/>
                  <a:pt x="1248202" y="4762096"/>
                </a:cubicBezTo>
                <a:cubicBezTo>
                  <a:pt x="1068687" y="4803332"/>
                  <a:pt x="987913" y="4759101"/>
                  <a:pt x="814045" y="4762096"/>
                </a:cubicBezTo>
                <a:cubicBezTo>
                  <a:pt x="640177" y="4765091"/>
                  <a:pt x="400048" y="4757458"/>
                  <a:pt x="0" y="4762096"/>
                </a:cubicBezTo>
                <a:cubicBezTo>
                  <a:pt x="-30038" y="4472339"/>
                  <a:pt x="35368" y="4257422"/>
                  <a:pt x="0" y="4071592"/>
                </a:cubicBezTo>
                <a:cubicBezTo>
                  <a:pt x="-35368" y="3885762"/>
                  <a:pt x="36002" y="3824255"/>
                  <a:pt x="0" y="3619193"/>
                </a:cubicBezTo>
                <a:cubicBezTo>
                  <a:pt x="-36002" y="3414131"/>
                  <a:pt x="69784" y="3200154"/>
                  <a:pt x="0" y="3023931"/>
                </a:cubicBezTo>
                <a:cubicBezTo>
                  <a:pt x="-69784" y="2847708"/>
                  <a:pt x="50392" y="2502253"/>
                  <a:pt x="0" y="2333427"/>
                </a:cubicBezTo>
                <a:cubicBezTo>
                  <a:pt x="-50392" y="2164601"/>
                  <a:pt x="38837" y="1953915"/>
                  <a:pt x="0" y="1642923"/>
                </a:cubicBezTo>
                <a:cubicBezTo>
                  <a:pt x="-38837" y="1331931"/>
                  <a:pt x="26410" y="1286977"/>
                  <a:pt x="0" y="1000040"/>
                </a:cubicBezTo>
                <a:cubicBezTo>
                  <a:pt x="-26410" y="713103"/>
                  <a:pt x="94736" y="362828"/>
                  <a:pt x="0" y="0"/>
                </a:cubicBezTo>
                <a:close/>
              </a:path>
            </a:pathLst>
          </a:custGeom>
          <a:ln>
            <a:solidFill>
              <a:schemeClr val="tx1"/>
            </a:solidFill>
            <a:extLst>
              <a:ext uri="{C807C97D-BFC1-408E-A445-0C87EB9F89A2}">
                <ask:lineSketchStyleProps xmlns:ask="http://schemas.microsoft.com/office/drawing/2018/sketchyshapes" sd="3301576624">
                  <a:prstGeom prst="rect">
                    <a:avLst/>
                  </a:prstGeom>
                  <ask:type>
                    <ask:lineSketchScribble/>
                  </ask:type>
                </ask:lineSketchStyleProps>
              </a:ext>
            </a:extLst>
          </a:ln>
        </p:spPr>
        <p:txBody>
          <a:bodyPr vert="horz" lIns="91440" tIns="45720" rIns="91440" bIns="45720" rtlCol="0" anchor="t">
            <a:normAutofit lnSpcReduction="10000"/>
          </a:bodyPr>
          <a:lstStyle/>
          <a:p>
            <a:pPr algn="ctr">
              <a:lnSpc>
                <a:spcPct val="90000"/>
              </a:lnSpc>
              <a:spcAft>
                <a:spcPts val="600"/>
              </a:spcAft>
            </a:pPr>
            <a:r>
              <a:rPr lang="en-US" sz="2000" b="1" dirty="0">
                <a:solidFill>
                  <a:srgbClr val="E97132"/>
                </a:solidFill>
                <a:latin typeface="Calibri"/>
                <a:cs typeface="Calibri"/>
              </a:rPr>
              <a:t>Background</a:t>
            </a:r>
          </a:p>
          <a:p>
            <a:pPr algn="ctr">
              <a:lnSpc>
                <a:spcPct val="90000"/>
              </a:lnSpc>
              <a:spcAft>
                <a:spcPts val="600"/>
              </a:spcAft>
            </a:pPr>
            <a:endParaRPr lang="en-US" sz="2000" b="1" dirty="0">
              <a:solidFill>
                <a:srgbClr val="E97132"/>
              </a:solidFill>
              <a:latin typeface="Calibri"/>
              <a:cs typeface="Calibri"/>
            </a:endParaRPr>
          </a:p>
          <a:p>
            <a:pPr marL="57150">
              <a:lnSpc>
                <a:spcPct val="90000"/>
              </a:lnSpc>
              <a:spcAft>
                <a:spcPts val="600"/>
              </a:spcAft>
            </a:pPr>
            <a:r>
              <a:rPr lang="en-US" sz="1300" b="1" dirty="0">
                <a:latin typeface="Calibri"/>
                <a:cs typeface="Calibri"/>
              </a:rPr>
              <a:t>Artificial Intelligence Market: </a:t>
            </a:r>
            <a:r>
              <a:rPr lang="en-US" sz="1300" dirty="0">
                <a:latin typeface="Calibri"/>
                <a:cs typeface="Calibri"/>
              </a:rPr>
              <a:t>Chip Implants and Gene Editing.</a:t>
            </a:r>
          </a:p>
          <a:p>
            <a:pPr marL="57150">
              <a:lnSpc>
                <a:spcPct val="90000"/>
              </a:lnSpc>
              <a:spcAft>
                <a:spcPts val="600"/>
              </a:spcAft>
            </a:pPr>
            <a:r>
              <a:rPr lang="en-US" sz="1300" b="1" dirty="0">
                <a:latin typeface="Calibri"/>
                <a:cs typeface="Calibri"/>
              </a:rPr>
              <a:t>History: </a:t>
            </a:r>
          </a:p>
          <a:p>
            <a:pPr marL="742950" lvl="1" indent="-228600">
              <a:lnSpc>
                <a:spcPct val="90000"/>
              </a:lnSpc>
              <a:spcAft>
                <a:spcPts val="600"/>
              </a:spcAft>
              <a:buFont typeface="Arial" panose="020B0604020202020204" pitchFamily="34" charset="0"/>
              <a:buChar char="•"/>
            </a:pPr>
            <a:r>
              <a:rPr lang="en-US" sz="1300" dirty="0">
                <a:latin typeface="Calibri"/>
                <a:cs typeface="Calibri"/>
              </a:rPr>
              <a:t>Brain Chips: Late 20th century</a:t>
            </a:r>
            <a:endParaRPr lang="en-US" sz="1300" b="1" dirty="0">
              <a:latin typeface="Calibri"/>
              <a:cs typeface="Calibri"/>
            </a:endParaRPr>
          </a:p>
          <a:p>
            <a:pPr marL="742950" lvl="1" indent="-228600">
              <a:lnSpc>
                <a:spcPct val="90000"/>
              </a:lnSpc>
              <a:spcAft>
                <a:spcPts val="600"/>
              </a:spcAft>
              <a:buFont typeface="Arial" panose="020B0604020202020204" pitchFamily="34" charset="0"/>
              <a:buChar char="•"/>
            </a:pPr>
            <a:r>
              <a:rPr lang="en-US" sz="1300" dirty="0">
                <a:latin typeface="Calibri"/>
                <a:cs typeface="Calibri"/>
              </a:rPr>
              <a:t>Gene Editing: Early 20th century (CRISPR-Cas9, DNA structure revelation, genetically modified organisms, ZFNs and TALENs)</a:t>
            </a:r>
            <a:endParaRPr lang="en-US" sz="1300" b="1" dirty="0">
              <a:latin typeface="Calibri"/>
              <a:cs typeface="Calibri"/>
            </a:endParaRPr>
          </a:p>
          <a:p>
            <a:pPr marL="57150">
              <a:lnSpc>
                <a:spcPct val="90000"/>
              </a:lnSpc>
              <a:spcAft>
                <a:spcPts val="600"/>
              </a:spcAft>
            </a:pPr>
            <a:r>
              <a:rPr lang="en-US" sz="1300" b="1" dirty="0">
                <a:latin typeface="Calibri"/>
                <a:cs typeface="Calibri"/>
              </a:rPr>
              <a:t>Market</a:t>
            </a:r>
            <a:r>
              <a:rPr lang="en-US" sz="1300" dirty="0">
                <a:latin typeface="Calibri"/>
                <a:cs typeface="Calibri"/>
              </a:rPr>
              <a:t>: </a:t>
            </a:r>
          </a:p>
          <a:p>
            <a:pPr marL="742950" lvl="1" indent="-228600">
              <a:lnSpc>
                <a:spcPct val="90000"/>
              </a:lnSpc>
              <a:spcAft>
                <a:spcPts val="600"/>
              </a:spcAft>
              <a:buFont typeface="Arial" panose="020B0604020202020204" pitchFamily="34" charset="0"/>
              <a:buChar char="•"/>
            </a:pPr>
            <a:r>
              <a:rPr lang="en-US" sz="1300" dirty="0">
                <a:latin typeface="Calibri"/>
                <a:cs typeface="Calibri"/>
              </a:rPr>
              <a:t>Brain Chips: Healthcare, finance, retail, and manufacturing sectors. </a:t>
            </a:r>
          </a:p>
          <a:p>
            <a:pPr marL="742950" lvl="1" indent="-228600">
              <a:lnSpc>
                <a:spcPct val="90000"/>
              </a:lnSpc>
              <a:spcAft>
                <a:spcPts val="600"/>
              </a:spcAft>
              <a:buFont typeface="Arial" panose="020B0604020202020204" pitchFamily="34" charset="0"/>
              <a:buChar char="•"/>
            </a:pPr>
            <a:r>
              <a:rPr lang="en-US" sz="1300" dirty="0">
                <a:latin typeface="Calibri"/>
                <a:cs typeface="Calibri"/>
              </a:rPr>
              <a:t>Gene Editing:   Medicine, agriculture, and biotechnology.</a:t>
            </a:r>
          </a:p>
          <a:p>
            <a:pPr marL="742950" lvl="1" indent="-228600">
              <a:lnSpc>
                <a:spcPct val="90000"/>
              </a:lnSpc>
              <a:spcAft>
                <a:spcPts val="600"/>
              </a:spcAft>
              <a:buFont typeface="Arial" panose="020B0604020202020204" pitchFamily="34" charset="0"/>
              <a:buChar char="•"/>
            </a:pPr>
            <a:r>
              <a:rPr lang="en-US" sz="1300" dirty="0">
                <a:latin typeface="Calibri"/>
                <a:cs typeface="Calibri"/>
              </a:rPr>
              <a:t>Considerations for Launching AI/BMS Products:</a:t>
            </a:r>
          </a:p>
          <a:p>
            <a:pPr lvl="2"/>
            <a:r>
              <a:rPr lang="en-US" sz="1300" b="1" dirty="0">
                <a:latin typeface="Calibri"/>
                <a:cs typeface="Calibri"/>
              </a:rPr>
              <a:t>Technological Progress</a:t>
            </a:r>
            <a:r>
              <a:rPr lang="en-US" sz="1300" dirty="0">
                <a:latin typeface="Calibri"/>
                <a:cs typeface="Calibri"/>
              </a:rPr>
              <a:t>:</a:t>
            </a:r>
          </a:p>
          <a:p>
            <a:pPr marL="1200150" lvl="2" indent="-285750">
              <a:buFont typeface="Arial" panose="020B0604020202020204" pitchFamily="34" charset="0"/>
              <a:buChar char="•"/>
            </a:pPr>
            <a:r>
              <a:rPr lang="en-US" sz="1300" dirty="0">
                <a:latin typeface="Calibri"/>
                <a:cs typeface="Calibri"/>
              </a:rPr>
              <a:t>AI-integrated biomedical devices enhance precision medicine and personalized healthcare.</a:t>
            </a:r>
          </a:p>
          <a:p>
            <a:pPr marL="1200150" lvl="2" indent="-285750">
              <a:buFont typeface="Arial" panose="020B0604020202020204" pitchFamily="34" charset="0"/>
              <a:buChar char="•"/>
            </a:pPr>
            <a:r>
              <a:rPr lang="en-US" sz="1300" dirty="0">
                <a:latin typeface="Calibri"/>
                <a:cs typeface="Calibri"/>
              </a:rPr>
              <a:t>Growing market openness to AI chip implants.</a:t>
            </a:r>
          </a:p>
          <a:p>
            <a:pPr marL="1200150" lvl="2" indent="-285750">
              <a:buFont typeface="Arial" panose="020B0604020202020204" pitchFamily="34" charset="0"/>
              <a:buChar char="•"/>
            </a:pPr>
            <a:r>
              <a:rPr lang="en-US" sz="1300" dirty="0">
                <a:latin typeface="Calibri"/>
                <a:cs typeface="Calibri"/>
              </a:rPr>
              <a:t>X BMS Corp. can leverage this trend for better medical outcomes.</a:t>
            </a:r>
          </a:p>
          <a:p>
            <a:pPr lvl="2"/>
            <a:r>
              <a:rPr lang="en-US" sz="1300" b="1" dirty="0">
                <a:latin typeface="Calibri"/>
                <a:cs typeface="Calibri"/>
              </a:rPr>
              <a:t>Ethical and Social Environment</a:t>
            </a:r>
            <a:r>
              <a:rPr lang="en-US" sz="1300" dirty="0">
                <a:latin typeface="Calibri"/>
                <a:cs typeface="Calibri"/>
              </a:rPr>
              <a:t>:</a:t>
            </a:r>
          </a:p>
          <a:p>
            <a:pPr marL="1200150" lvl="2" indent="-285750">
              <a:buFont typeface="Arial" panose="020B0604020202020204" pitchFamily="34" charset="0"/>
              <a:buChar char="•"/>
            </a:pPr>
            <a:r>
              <a:rPr lang="en-US" sz="1300" dirty="0">
                <a:latin typeface="Calibri"/>
                <a:cs typeface="Calibri"/>
              </a:rPr>
              <a:t>Concerns about "designer babies" and human diversity.</a:t>
            </a:r>
          </a:p>
          <a:p>
            <a:pPr marL="1200150" lvl="2" indent="-285750">
              <a:buFont typeface="Arial" panose="020B0604020202020204" pitchFamily="34" charset="0"/>
              <a:buChar char="•"/>
            </a:pPr>
            <a:r>
              <a:rPr lang="en-US" sz="1300" dirty="0">
                <a:latin typeface="Calibri"/>
                <a:cs typeface="Calibri"/>
              </a:rPr>
              <a:t>Beliefs influence acceptance of gene editing.</a:t>
            </a:r>
          </a:p>
          <a:p>
            <a:pPr marL="1200150" lvl="2" indent="-285750">
              <a:buFont typeface="Arial" panose="020B0604020202020204" pitchFamily="34" charset="0"/>
              <a:buChar char="•"/>
            </a:pPr>
            <a:r>
              <a:rPr lang="en-US" sz="1300" dirty="0">
                <a:latin typeface="Calibri"/>
                <a:cs typeface="Calibri"/>
              </a:rPr>
              <a:t>Limited access may exacerbate social inequalities</a:t>
            </a:r>
            <a:r>
              <a:rPr lang="en-US" sz="1200" dirty="0">
                <a:latin typeface="Calibri"/>
                <a:cs typeface="Calibri"/>
              </a:rPr>
              <a:t>.</a:t>
            </a:r>
          </a:p>
          <a:p>
            <a:pPr marL="742950" lvl="1" indent="-228600">
              <a:lnSpc>
                <a:spcPct val="90000"/>
              </a:lnSpc>
              <a:spcAft>
                <a:spcPts val="600"/>
              </a:spcAft>
              <a:buFont typeface="Arial" panose="020B0604020202020204" pitchFamily="34" charset="0"/>
              <a:buChar char="•"/>
            </a:pPr>
            <a:endParaRPr lang="en-US" sz="1200" dirty="0">
              <a:latin typeface="Calibri"/>
              <a:cs typeface="Calibri"/>
            </a:endParaRPr>
          </a:p>
        </p:txBody>
      </p:sp>
      <p:pic>
        <p:nvPicPr>
          <p:cNvPr id="8" name="Picture 7" descr="A logo with a dna symbol&#10;&#10;Description automatically generated">
            <a:extLst>
              <a:ext uri="{FF2B5EF4-FFF2-40B4-BE49-F238E27FC236}">
                <a16:creationId xmlns:a16="http://schemas.microsoft.com/office/drawing/2014/main" id="{A2973A7F-A8D9-9377-99DF-4B7AF40F192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Lst>
          </a:blip>
          <a:stretch>
            <a:fillRect/>
          </a:stretch>
        </p:blipFill>
        <p:spPr>
          <a:xfrm>
            <a:off x="11230583" y="158096"/>
            <a:ext cx="965230" cy="766503"/>
          </a:xfrm>
          <a:prstGeom prst="rect">
            <a:avLst/>
          </a:prstGeom>
        </p:spPr>
      </p:pic>
      <p:sp>
        <p:nvSpPr>
          <p:cNvPr id="10" name="TextBox 9">
            <a:extLst>
              <a:ext uri="{FF2B5EF4-FFF2-40B4-BE49-F238E27FC236}">
                <a16:creationId xmlns:a16="http://schemas.microsoft.com/office/drawing/2014/main" id="{E7136F7F-E88B-211A-6F81-B54B3FFB0CB4}"/>
              </a:ext>
            </a:extLst>
          </p:cNvPr>
          <p:cNvSpPr txBox="1"/>
          <p:nvPr/>
        </p:nvSpPr>
        <p:spPr>
          <a:xfrm>
            <a:off x="6329680" y="2072959"/>
            <a:ext cx="5190113" cy="4367349"/>
          </a:xfrm>
          <a:custGeom>
            <a:avLst/>
            <a:gdLst>
              <a:gd name="connsiteX0" fmla="*/ 0 w 5190113"/>
              <a:gd name="connsiteY0" fmla="*/ 0 h 4367349"/>
              <a:gd name="connsiteX1" fmla="*/ 628580 w 5190113"/>
              <a:gd name="connsiteY1" fmla="*/ 0 h 4367349"/>
              <a:gd name="connsiteX2" fmla="*/ 1257161 w 5190113"/>
              <a:gd name="connsiteY2" fmla="*/ 0 h 4367349"/>
              <a:gd name="connsiteX3" fmla="*/ 1678137 w 5190113"/>
              <a:gd name="connsiteY3" fmla="*/ 0 h 4367349"/>
              <a:gd name="connsiteX4" fmla="*/ 2358618 w 5190113"/>
              <a:gd name="connsiteY4" fmla="*/ 0 h 4367349"/>
              <a:gd name="connsiteX5" fmla="*/ 2883396 w 5190113"/>
              <a:gd name="connsiteY5" fmla="*/ 0 h 4367349"/>
              <a:gd name="connsiteX6" fmla="*/ 3511976 w 5190113"/>
              <a:gd name="connsiteY6" fmla="*/ 0 h 4367349"/>
              <a:gd name="connsiteX7" fmla="*/ 4140557 w 5190113"/>
              <a:gd name="connsiteY7" fmla="*/ 0 h 4367349"/>
              <a:gd name="connsiteX8" fmla="*/ 5190113 w 5190113"/>
              <a:gd name="connsiteY8" fmla="*/ 0 h 4367349"/>
              <a:gd name="connsiteX9" fmla="*/ 5190113 w 5190113"/>
              <a:gd name="connsiteY9" fmla="*/ 589592 h 4367349"/>
              <a:gd name="connsiteX10" fmla="*/ 5190113 w 5190113"/>
              <a:gd name="connsiteY10" fmla="*/ 1179184 h 4367349"/>
              <a:gd name="connsiteX11" fmla="*/ 5190113 w 5190113"/>
              <a:gd name="connsiteY11" fmla="*/ 1681429 h 4367349"/>
              <a:gd name="connsiteX12" fmla="*/ 5190113 w 5190113"/>
              <a:gd name="connsiteY12" fmla="*/ 2271021 h 4367349"/>
              <a:gd name="connsiteX13" fmla="*/ 5190113 w 5190113"/>
              <a:gd name="connsiteY13" fmla="*/ 2904287 h 4367349"/>
              <a:gd name="connsiteX14" fmla="*/ 5190113 w 5190113"/>
              <a:gd name="connsiteY14" fmla="*/ 3493879 h 4367349"/>
              <a:gd name="connsiteX15" fmla="*/ 5190113 w 5190113"/>
              <a:gd name="connsiteY15" fmla="*/ 4367349 h 4367349"/>
              <a:gd name="connsiteX16" fmla="*/ 4509632 w 5190113"/>
              <a:gd name="connsiteY16" fmla="*/ 4367349 h 4367349"/>
              <a:gd name="connsiteX17" fmla="*/ 3984853 w 5190113"/>
              <a:gd name="connsiteY17" fmla="*/ 4367349 h 4367349"/>
              <a:gd name="connsiteX18" fmla="*/ 3511976 w 5190113"/>
              <a:gd name="connsiteY18" fmla="*/ 4367349 h 4367349"/>
              <a:gd name="connsiteX19" fmla="*/ 2987198 w 5190113"/>
              <a:gd name="connsiteY19" fmla="*/ 4367349 h 4367349"/>
              <a:gd name="connsiteX20" fmla="*/ 2514321 w 5190113"/>
              <a:gd name="connsiteY20" fmla="*/ 4367349 h 4367349"/>
              <a:gd name="connsiteX21" fmla="*/ 1989543 w 5190113"/>
              <a:gd name="connsiteY21" fmla="*/ 4367349 h 4367349"/>
              <a:gd name="connsiteX22" fmla="*/ 1516666 w 5190113"/>
              <a:gd name="connsiteY22" fmla="*/ 4367349 h 4367349"/>
              <a:gd name="connsiteX23" fmla="*/ 836185 w 5190113"/>
              <a:gd name="connsiteY23" fmla="*/ 4367349 h 4367349"/>
              <a:gd name="connsiteX24" fmla="*/ 0 w 5190113"/>
              <a:gd name="connsiteY24" fmla="*/ 4367349 h 4367349"/>
              <a:gd name="connsiteX25" fmla="*/ 0 w 5190113"/>
              <a:gd name="connsiteY25" fmla="*/ 3865104 h 4367349"/>
              <a:gd name="connsiteX26" fmla="*/ 0 w 5190113"/>
              <a:gd name="connsiteY26" fmla="*/ 3319185 h 4367349"/>
              <a:gd name="connsiteX27" fmla="*/ 0 w 5190113"/>
              <a:gd name="connsiteY27" fmla="*/ 2904287 h 4367349"/>
              <a:gd name="connsiteX28" fmla="*/ 0 w 5190113"/>
              <a:gd name="connsiteY28" fmla="*/ 2358368 h 4367349"/>
              <a:gd name="connsiteX29" fmla="*/ 0 w 5190113"/>
              <a:gd name="connsiteY29" fmla="*/ 1943470 h 4367349"/>
              <a:gd name="connsiteX30" fmla="*/ 0 w 5190113"/>
              <a:gd name="connsiteY30" fmla="*/ 1310205 h 4367349"/>
              <a:gd name="connsiteX31" fmla="*/ 0 w 5190113"/>
              <a:gd name="connsiteY31" fmla="*/ 764286 h 4367349"/>
              <a:gd name="connsiteX32" fmla="*/ 0 w 5190113"/>
              <a:gd name="connsiteY32" fmla="*/ 0 h 4367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190113" h="4367349" extrusionOk="0">
                <a:moveTo>
                  <a:pt x="0" y="0"/>
                </a:moveTo>
                <a:cubicBezTo>
                  <a:pt x="296255" y="-60147"/>
                  <a:pt x="455346" y="3233"/>
                  <a:pt x="628580" y="0"/>
                </a:cubicBezTo>
                <a:cubicBezTo>
                  <a:pt x="801814" y="-3233"/>
                  <a:pt x="954800" y="41358"/>
                  <a:pt x="1257161" y="0"/>
                </a:cubicBezTo>
                <a:cubicBezTo>
                  <a:pt x="1559522" y="-41358"/>
                  <a:pt x="1475325" y="1380"/>
                  <a:pt x="1678137" y="0"/>
                </a:cubicBezTo>
                <a:cubicBezTo>
                  <a:pt x="1880949" y="-1380"/>
                  <a:pt x="2082294" y="14507"/>
                  <a:pt x="2358618" y="0"/>
                </a:cubicBezTo>
                <a:cubicBezTo>
                  <a:pt x="2634942" y="-14507"/>
                  <a:pt x="2769203" y="61863"/>
                  <a:pt x="2883396" y="0"/>
                </a:cubicBezTo>
                <a:cubicBezTo>
                  <a:pt x="2997589" y="-61863"/>
                  <a:pt x="3368247" y="34626"/>
                  <a:pt x="3511976" y="0"/>
                </a:cubicBezTo>
                <a:cubicBezTo>
                  <a:pt x="3655705" y="-34626"/>
                  <a:pt x="3909593" y="64679"/>
                  <a:pt x="4140557" y="0"/>
                </a:cubicBezTo>
                <a:cubicBezTo>
                  <a:pt x="4371521" y="-64679"/>
                  <a:pt x="4914512" y="96567"/>
                  <a:pt x="5190113" y="0"/>
                </a:cubicBezTo>
                <a:cubicBezTo>
                  <a:pt x="5230703" y="156044"/>
                  <a:pt x="5178372" y="312349"/>
                  <a:pt x="5190113" y="589592"/>
                </a:cubicBezTo>
                <a:cubicBezTo>
                  <a:pt x="5201854" y="866835"/>
                  <a:pt x="5188905" y="946674"/>
                  <a:pt x="5190113" y="1179184"/>
                </a:cubicBezTo>
                <a:cubicBezTo>
                  <a:pt x="5191321" y="1411694"/>
                  <a:pt x="5180437" y="1558155"/>
                  <a:pt x="5190113" y="1681429"/>
                </a:cubicBezTo>
                <a:cubicBezTo>
                  <a:pt x="5199789" y="1804703"/>
                  <a:pt x="5121185" y="2126743"/>
                  <a:pt x="5190113" y="2271021"/>
                </a:cubicBezTo>
                <a:cubicBezTo>
                  <a:pt x="5259041" y="2415299"/>
                  <a:pt x="5126086" y="2773122"/>
                  <a:pt x="5190113" y="2904287"/>
                </a:cubicBezTo>
                <a:cubicBezTo>
                  <a:pt x="5254140" y="3035452"/>
                  <a:pt x="5156601" y="3359767"/>
                  <a:pt x="5190113" y="3493879"/>
                </a:cubicBezTo>
                <a:cubicBezTo>
                  <a:pt x="5223625" y="3627991"/>
                  <a:pt x="5132880" y="3985017"/>
                  <a:pt x="5190113" y="4367349"/>
                </a:cubicBezTo>
                <a:cubicBezTo>
                  <a:pt x="4850300" y="4389779"/>
                  <a:pt x="4691891" y="4360366"/>
                  <a:pt x="4509632" y="4367349"/>
                </a:cubicBezTo>
                <a:cubicBezTo>
                  <a:pt x="4327373" y="4374332"/>
                  <a:pt x="4213428" y="4309336"/>
                  <a:pt x="3984853" y="4367349"/>
                </a:cubicBezTo>
                <a:cubicBezTo>
                  <a:pt x="3756278" y="4425362"/>
                  <a:pt x="3708714" y="4322985"/>
                  <a:pt x="3511976" y="4367349"/>
                </a:cubicBezTo>
                <a:cubicBezTo>
                  <a:pt x="3315238" y="4411713"/>
                  <a:pt x="3225745" y="4319392"/>
                  <a:pt x="2987198" y="4367349"/>
                </a:cubicBezTo>
                <a:cubicBezTo>
                  <a:pt x="2748651" y="4415306"/>
                  <a:pt x="2647862" y="4326041"/>
                  <a:pt x="2514321" y="4367349"/>
                </a:cubicBezTo>
                <a:cubicBezTo>
                  <a:pt x="2380780" y="4408657"/>
                  <a:pt x="2245283" y="4341892"/>
                  <a:pt x="1989543" y="4367349"/>
                </a:cubicBezTo>
                <a:cubicBezTo>
                  <a:pt x="1733803" y="4392806"/>
                  <a:pt x="1728922" y="4331834"/>
                  <a:pt x="1516666" y="4367349"/>
                </a:cubicBezTo>
                <a:cubicBezTo>
                  <a:pt x="1304410" y="4402864"/>
                  <a:pt x="1119916" y="4296356"/>
                  <a:pt x="836185" y="4367349"/>
                </a:cubicBezTo>
                <a:cubicBezTo>
                  <a:pt x="552454" y="4438342"/>
                  <a:pt x="170148" y="4270195"/>
                  <a:pt x="0" y="4367349"/>
                </a:cubicBezTo>
                <a:cubicBezTo>
                  <a:pt x="-19531" y="4251749"/>
                  <a:pt x="30415" y="4111022"/>
                  <a:pt x="0" y="3865104"/>
                </a:cubicBezTo>
                <a:cubicBezTo>
                  <a:pt x="-30415" y="3619186"/>
                  <a:pt x="5197" y="3525657"/>
                  <a:pt x="0" y="3319185"/>
                </a:cubicBezTo>
                <a:cubicBezTo>
                  <a:pt x="-5197" y="3112713"/>
                  <a:pt x="43620" y="3044431"/>
                  <a:pt x="0" y="2904287"/>
                </a:cubicBezTo>
                <a:cubicBezTo>
                  <a:pt x="-43620" y="2764143"/>
                  <a:pt x="41191" y="2604961"/>
                  <a:pt x="0" y="2358368"/>
                </a:cubicBezTo>
                <a:cubicBezTo>
                  <a:pt x="-41191" y="2111775"/>
                  <a:pt x="8166" y="2052159"/>
                  <a:pt x="0" y="1943470"/>
                </a:cubicBezTo>
                <a:cubicBezTo>
                  <a:pt x="-8166" y="1834781"/>
                  <a:pt x="3615" y="1610587"/>
                  <a:pt x="0" y="1310205"/>
                </a:cubicBezTo>
                <a:cubicBezTo>
                  <a:pt x="-3615" y="1009823"/>
                  <a:pt x="33168" y="901354"/>
                  <a:pt x="0" y="764286"/>
                </a:cubicBezTo>
                <a:cubicBezTo>
                  <a:pt x="-33168" y="627218"/>
                  <a:pt x="57823" y="174438"/>
                  <a:pt x="0" y="0"/>
                </a:cubicBezTo>
                <a:close/>
              </a:path>
            </a:pathLst>
          </a:custGeom>
          <a:noFill/>
          <a:ln>
            <a:solidFill>
              <a:schemeClr val="tx1"/>
            </a:solidFill>
            <a:extLst>
              <a:ext uri="{C807C97D-BFC1-408E-A445-0C87EB9F89A2}">
                <ask:lineSketchStyleProps xmlns:ask="http://schemas.microsoft.com/office/drawing/2018/sketchyshapes" sd="977360416">
                  <a:prstGeom prst="rect">
                    <a:avLst/>
                  </a:prstGeom>
                  <ask:type>
                    <ask:lineSketchScribble/>
                  </ask:type>
                </ask:lineSketchStyleProps>
              </a:ext>
            </a:extLst>
          </a:ln>
        </p:spPr>
        <p:txBody>
          <a:bodyPr wrap="square" lIns="91440" tIns="45720" rIns="91440" bIns="45720" anchor="t">
            <a:spAutoFit/>
          </a:bodyPr>
          <a:lstStyle/>
          <a:p>
            <a:pPr algn="ctr">
              <a:lnSpc>
                <a:spcPct val="90000"/>
              </a:lnSpc>
              <a:spcAft>
                <a:spcPts val="600"/>
              </a:spcAft>
            </a:pPr>
            <a:r>
              <a:rPr lang="en-US" sz="2000" b="1" dirty="0">
                <a:solidFill>
                  <a:srgbClr val="E97132"/>
                </a:solidFill>
                <a:latin typeface="Calibri"/>
                <a:cs typeface="Calibri"/>
              </a:rPr>
              <a:t>Purpose</a:t>
            </a:r>
          </a:p>
          <a:p>
            <a:pPr marL="57150">
              <a:lnSpc>
                <a:spcPct val="90000"/>
              </a:lnSpc>
              <a:spcAft>
                <a:spcPts val="600"/>
              </a:spcAft>
            </a:pPr>
            <a:r>
              <a:rPr lang="en-US" sz="1200" b="1" dirty="0">
                <a:latin typeface="Calibri"/>
                <a:cs typeface="Calibri"/>
              </a:rPr>
              <a:t>Analysis:</a:t>
            </a:r>
            <a:r>
              <a:rPr lang="en-US" sz="1200" dirty="0">
                <a:latin typeface="Calibri"/>
                <a:cs typeface="Calibri"/>
              </a:rPr>
              <a:t> </a:t>
            </a:r>
          </a:p>
          <a:p>
            <a:pPr marL="57150">
              <a:lnSpc>
                <a:spcPct val="90000"/>
              </a:lnSpc>
              <a:spcAft>
                <a:spcPts val="600"/>
              </a:spcAft>
            </a:pPr>
            <a:r>
              <a:rPr lang="en-US" sz="1200" dirty="0">
                <a:latin typeface="Calibri"/>
                <a:cs typeface="Calibri"/>
              </a:rPr>
              <a:t>Public perceptions of chip implants and gene editing technologies by examining the following demographic variables such as :</a:t>
            </a:r>
          </a:p>
          <a:p>
            <a:pPr marL="731520" lvl="2" indent="-228600">
              <a:lnSpc>
                <a:spcPct val="90000"/>
              </a:lnSpc>
              <a:spcAft>
                <a:spcPts val="600"/>
              </a:spcAft>
              <a:buFont typeface="Arial" panose="020B0604020202020204" pitchFamily="34" charset="0"/>
              <a:buChar char="•"/>
            </a:pPr>
            <a:r>
              <a:rPr lang="en-US" sz="1200" dirty="0">
                <a:latin typeface="Calibri"/>
                <a:cs typeface="Calibri"/>
              </a:rPr>
              <a:t>Age</a:t>
            </a:r>
          </a:p>
          <a:p>
            <a:pPr marL="731520" lvl="2" indent="-228600">
              <a:lnSpc>
                <a:spcPct val="90000"/>
              </a:lnSpc>
              <a:spcAft>
                <a:spcPts val="600"/>
              </a:spcAft>
              <a:buFont typeface="Arial" panose="020B0604020202020204" pitchFamily="34" charset="0"/>
              <a:buChar char="•"/>
            </a:pPr>
            <a:r>
              <a:rPr lang="en-US" sz="1200" dirty="0">
                <a:latin typeface="Calibri"/>
                <a:cs typeface="Calibri"/>
              </a:rPr>
              <a:t>Gender</a:t>
            </a:r>
          </a:p>
          <a:p>
            <a:pPr marL="731520" lvl="2" indent="-228600">
              <a:lnSpc>
                <a:spcPct val="90000"/>
              </a:lnSpc>
              <a:spcAft>
                <a:spcPts val="600"/>
              </a:spcAft>
              <a:buFont typeface="Arial" panose="020B0604020202020204" pitchFamily="34" charset="0"/>
              <a:buChar char="•"/>
            </a:pPr>
            <a:r>
              <a:rPr lang="en-US" sz="1200" dirty="0">
                <a:latin typeface="Calibri"/>
                <a:cs typeface="Calibri"/>
              </a:rPr>
              <a:t>Education</a:t>
            </a:r>
          </a:p>
          <a:p>
            <a:pPr marL="731520" lvl="2" indent="-228600">
              <a:lnSpc>
                <a:spcPct val="90000"/>
              </a:lnSpc>
              <a:spcAft>
                <a:spcPts val="600"/>
              </a:spcAft>
              <a:buFont typeface="Arial" panose="020B0604020202020204" pitchFamily="34" charset="0"/>
              <a:buChar char="•"/>
            </a:pPr>
            <a:r>
              <a:rPr lang="en-US" sz="1200" dirty="0">
                <a:latin typeface="Calibri"/>
                <a:cs typeface="Calibri"/>
              </a:rPr>
              <a:t>Income levels</a:t>
            </a:r>
          </a:p>
          <a:p>
            <a:pPr marL="57150" lvl="1">
              <a:lnSpc>
                <a:spcPct val="90000"/>
              </a:lnSpc>
              <a:spcAft>
                <a:spcPts val="600"/>
              </a:spcAft>
            </a:pPr>
            <a:r>
              <a:rPr lang="en-US" sz="1200" b="1" dirty="0">
                <a:latin typeface="Calibri"/>
                <a:cs typeface="Calibri"/>
              </a:rPr>
              <a:t>Aim: </a:t>
            </a:r>
            <a:endParaRPr lang="en-US" sz="1200" dirty="0">
              <a:latin typeface="Calibri"/>
              <a:cs typeface="Calibri"/>
            </a:endParaRPr>
          </a:p>
          <a:p>
            <a:pPr marL="57150" lvl="1">
              <a:lnSpc>
                <a:spcPct val="90000"/>
              </a:lnSpc>
              <a:spcAft>
                <a:spcPts val="600"/>
              </a:spcAft>
            </a:pPr>
            <a:r>
              <a:rPr lang="en-US" sz="1200" dirty="0">
                <a:latin typeface="Calibri"/>
                <a:cs typeface="Calibri"/>
              </a:rPr>
              <a:t>Provide insights to XBMS Corp's launch and adoption of the new product, inform marketing strategies, educational campaigns, and community engagement initiatives.</a:t>
            </a:r>
          </a:p>
          <a:p>
            <a:pPr marL="742950" lvl="1" indent="-285750">
              <a:buFont typeface="Arial" panose="020B0604020202020204" pitchFamily="34" charset="0"/>
              <a:buChar char="•"/>
            </a:pPr>
            <a:r>
              <a:rPr lang="en-US" sz="1200" dirty="0">
                <a:latin typeface="Calibri"/>
                <a:cs typeface="Calibri"/>
              </a:rPr>
              <a:t>For actionable insights - Correlation analysis, trend identification, and segmentation to extract actionable insights.</a:t>
            </a:r>
          </a:p>
          <a:p>
            <a:pPr marL="742950" lvl="1" indent="-285750">
              <a:buFont typeface="Arial" panose="020B0604020202020204" pitchFamily="34" charset="0"/>
              <a:buChar char="•"/>
            </a:pPr>
            <a:r>
              <a:rPr lang="en-US" sz="1200" dirty="0">
                <a:latin typeface="Calibri"/>
                <a:cs typeface="Calibri"/>
              </a:rPr>
              <a:t>Enhance understanding - Integrate external research and market analysis.</a:t>
            </a:r>
          </a:p>
          <a:p>
            <a:pPr marL="742950" lvl="1" indent="-285750">
              <a:buFont typeface="Arial" panose="020B0604020202020204" pitchFamily="34" charset="0"/>
              <a:buChar char="•"/>
            </a:pPr>
            <a:r>
              <a:rPr lang="en-US" sz="1200" dirty="0">
                <a:latin typeface="Calibri"/>
                <a:cs typeface="Calibri"/>
              </a:rPr>
              <a:t>Validate finding, refine strategies, and ensure alignment with organizational objectives - Collaborate with experts and stakeholders for validation and strategy refinement.</a:t>
            </a:r>
          </a:p>
          <a:p>
            <a:pPr marL="742950" lvl="1" indent="-285750">
              <a:buFont typeface="Arial" panose="020B0604020202020204" pitchFamily="34" charset="0"/>
              <a:buChar char="•"/>
            </a:pPr>
            <a:endParaRPr lang="en-US" sz="1200" dirty="0">
              <a:latin typeface="Calibri"/>
              <a:cs typeface="Calibri"/>
            </a:endParaRPr>
          </a:p>
        </p:txBody>
      </p:sp>
    </p:spTree>
    <p:extLst>
      <p:ext uri="{BB962C8B-B14F-4D97-AF65-F5344CB8AC3E}">
        <p14:creationId xmlns:p14="http://schemas.microsoft.com/office/powerpoint/2010/main" val="666589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3" name="Picture 42" descr="Woman wearing scarf">
            <a:extLst>
              <a:ext uri="{FF2B5EF4-FFF2-40B4-BE49-F238E27FC236}">
                <a16:creationId xmlns:a16="http://schemas.microsoft.com/office/drawing/2014/main" id="{ED216EC1-0E2A-9CE9-03B7-9907B98DF3D7}"/>
              </a:ext>
            </a:extLst>
          </p:cNvPr>
          <p:cNvPicPr>
            <a:picLocks noChangeAspect="1"/>
          </p:cNvPicPr>
          <p:nvPr/>
        </p:nvPicPr>
        <p:blipFill>
          <a:blip r:embed="rId3">
            <a:extLst>
              <a:ext uri="{28A0092B-C50C-407E-A947-70E740481C1C}">
                <a14:useLocalDpi xmlns:a14="http://schemas.microsoft.com/office/drawing/2010/main" val="0"/>
              </a:ext>
            </a:extLst>
          </a:blip>
          <a:srcRect l="9000" r="24253" b="4"/>
          <a:stretch/>
        </p:blipFill>
        <p:spPr>
          <a:xfrm>
            <a:off x="938073" y="992945"/>
            <a:ext cx="1766298" cy="1752691"/>
          </a:xfrm>
          <a:custGeom>
            <a:avLst/>
            <a:gdLst/>
            <a:ahLst/>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p:spPr>
      </p:pic>
      <p:pic>
        <p:nvPicPr>
          <p:cNvPr id="45" name="Picture 44" descr="Person on busy street">
            <a:extLst>
              <a:ext uri="{FF2B5EF4-FFF2-40B4-BE49-F238E27FC236}">
                <a16:creationId xmlns:a16="http://schemas.microsoft.com/office/drawing/2014/main" id="{42E47C33-4372-895B-3034-DEE30EE6DBC8}"/>
              </a:ext>
            </a:extLst>
          </p:cNvPr>
          <p:cNvPicPr>
            <a:picLocks noChangeAspect="1"/>
          </p:cNvPicPr>
          <p:nvPr/>
        </p:nvPicPr>
        <p:blipFill>
          <a:blip r:embed="rId4">
            <a:extLst>
              <a:ext uri="{28A0092B-C50C-407E-A947-70E740481C1C}">
                <a14:useLocalDpi xmlns:a14="http://schemas.microsoft.com/office/drawing/2010/main" val="0"/>
              </a:ext>
            </a:extLst>
          </a:blip>
          <a:srcRect l="14500" r="18753" b="4"/>
          <a:stretch/>
        </p:blipFill>
        <p:spPr>
          <a:xfrm>
            <a:off x="3935390" y="992944"/>
            <a:ext cx="1671048" cy="1752691"/>
          </a:xfrm>
          <a:custGeom>
            <a:avLst/>
            <a:gdLst/>
            <a:ahLst/>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p:spPr>
      </p:pic>
      <p:pic>
        <p:nvPicPr>
          <p:cNvPr id="47" name="Picture 46" descr="Woman attending graduation">
            <a:extLst>
              <a:ext uri="{FF2B5EF4-FFF2-40B4-BE49-F238E27FC236}">
                <a16:creationId xmlns:a16="http://schemas.microsoft.com/office/drawing/2014/main" id="{50160CCB-CE2C-2F7A-3922-1C339D2500E9}"/>
              </a:ext>
            </a:extLst>
          </p:cNvPr>
          <p:cNvPicPr>
            <a:picLocks noChangeAspect="1"/>
          </p:cNvPicPr>
          <p:nvPr/>
        </p:nvPicPr>
        <p:blipFill>
          <a:blip r:embed="rId5">
            <a:extLst>
              <a:ext uri="{28A0092B-C50C-407E-A947-70E740481C1C}">
                <a14:useLocalDpi xmlns:a14="http://schemas.microsoft.com/office/drawing/2010/main" val="0"/>
              </a:ext>
            </a:extLst>
          </a:blip>
          <a:srcRect l="29811" r="3441" b="4"/>
          <a:stretch/>
        </p:blipFill>
        <p:spPr>
          <a:xfrm>
            <a:off x="6837457" y="992944"/>
            <a:ext cx="1725477" cy="1739084"/>
          </a:xfrm>
          <a:custGeom>
            <a:avLst/>
            <a:gdLst/>
            <a:ahLst/>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p:spPr>
      </p:pic>
      <p:pic>
        <p:nvPicPr>
          <p:cNvPr id="49" name="Picture 48" descr="Coin purse full of credit cards">
            <a:extLst>
              <a:ext uri="{FF2B5EF4-FFF2-40B4-BE49-F238E27FC236}">
                <a16:creationId xmlns:a16="http://schemas.microsoft.com/office/drawing/2014/main" id="{9E13FFF7-83B6-1218-7DC9-CF7735FC430A}"/>
              </a:ext>
            </a:extLst>
          </p:cNvPr>
          <p:cNvPicPr>
            <a:picLocks noChangeAspect="1"/>
          </p:cNvPicPr>
          <p:nvPr/>
        </p:nvPicPr>
        <p:blipFill rotWithShape="1">
          <a:blip r:embed="rId6">
            <a:extLst>
              <a:ext uri="{28A0092B-C50C-407E-A947-70E740481C1C}">
                <a14:useLocalDpi xmlns:a14="http://schemas.microsoft.com/office/drawing/2010/main" val="0"/>
              </a:ext>
            </a:extLst>
          </a:blip>
          <a:srcRect t="12518" b="12518"/>
          <a:stretch/>
        </p:blipFill>
        <p:spPr>
          <a:xfrm>
            <a:off x="9723029" y="994292"/>
            <a:ext cx="1751186" cy="1751186"/>
          </a:xfrm>
          <a:prstGeom prst="ellipse">
            <a:avLst/>
          </a:prstGeom>
        </p:spPr>
      </p:pic>
      <p:sp>
        <p:nvSpPr>
          <p:cNvPr id="50" name="TextBox 49">
            <a:extLst>
              <a:ext uri="{FF2B5EF4-FFF2-40B4-BE49-F238E27FC236}">
                <a16:creationId xmlns:a16="http://schemas.microsoft.com/office/drawing/2014/main" id="{428C3E77-4BE7-B36F-9639-82B5B560E182}"/>
              </a:ext>
            </a:extLst>
          </p:cNvPr>
          <p:cNvSpPr txBox="1"/>
          <p:nvPr/>
        </p:nvSpPr>
        <p:spPr>
          <a:xfrm>
            <a:off x="522873" y="179615"/>
            <a:ext cx="1115164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CA" sz="2000" dirty="0">
                <a:latin typeface="Calibri" panose="020F0502020204030204" pitchFamily="34" charset="0"/>
                <a:cs typeface="Calibri" panose="020F0502020204030204" pitchFamily="34" charset="0"/>
              </a:rPr>
              <a:t>Based on the trend analysis on the data and research, we found that:</a:t>
            </a:r>
          </a:p>
        </p:txBody>
      </p:sp>
      <p:sp>
        <p:nvSpPr>
          <p:cNvPr id="52" name="Content Placeholder 2">
            <a:extLst>
              <a:ext uri="{FF2B5EF4-FFF2-40B4-BE49-F238E27FC236}">
                <a16:creationId xmlns:a16="http://schemas.microsoft.com/office/drawing/2014/main" id="{C41B29B1-51B6-C75A-A019-E6893F792AFC}"/>
              </a:ext>
            </a:extLst>
          </p:cNvPr>
          <p:cNvSpPr txBox="1">
            <a:spLocks/>
          </p:cNvSpPr>
          <p:nvPr/>
        </p:nvSpPr>
        <p:spPr>
          <a:xfrm>
            <a:off x="3533246" y="2889140"/>
            <a:ext cx="2526800" cy="1769689"/>
          </a:xfrm>
          <a:prstGeom prst="rect">
            <a:avLst/>
          </a:prstGeom>
        </p:spPr>
        <p:txBody>
          <a:bodyPr vert="horz" lIns="91440" tIns="45720" rIns="91440" bIns="45720" rtlCol="0" anchor="t">
            <a:normAutofit/>
          </a:bodyPr>
          <a:lstStyle>
            <a:defPPr>
              <a:defRPr lang="en-US"/>
            </a:defPPr>
            <a:lvl1pPr defTabSz="557784">
              <a:lnSpc>
                <a:spcPct val="90000"/>
              </a:lnSpc>
              <a:spcBef>
                <a:spcPts val="610"/>
              </a:spcBef>
              <a:defRPr sz="1708" b="1">
                <a:solidFill>
                  <a:srgbClr val="030712"/>
                </a:solidFill>
                <a:latin typeface="ui-sans-serif"/>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200" dirty="0">
                <a:latin typeface="Calibri" panose="020F0502020204030204" pitchFamily="34" charset="0"/>
                <a:cs typeface="Calibri" panose="020F0502020204030204" pitchFamily="34" charset="0"/>
              </a:rPr>
              <a:t>Gender</a:t>
            </a:r>
          </a:p>
          <a:p>
            <a:pPr algn="just"/>
            <a:r>
              <a:rPr lang="en-US" sz="1200" b="0" dirty="0">
                <a:latin typeface="Calibri" panose="020F0502020204030204" pitchFamily="34" charset="0"/>
                <a:cs typeface="Calibri" panose="020F0502020204030204" pitchFamily="34" charset="0"/>
              </a:rPr>
              <a:t>Women are less excited than men when the subject of AI comes up.  </a:t>
            </a:r>
          </a:p>
        </p:txBody>
      </p:sp>
      <p:sp>
        <p:nvSpPr>
          <p:cNvPr id="54" name="Content Placeholder 2">
            <a:extLst>
              <a:ext uri="{FF2B5EF4-FFF2-40B4-BE49-F238E27FC236}">
                <a16:creationId xmlns:a16="http://schemas.microsoft.com/office/drawing/2014/main" id="{6046184A-D3A2-F00C-C026-A6633ABBFEC8}"/>
              </a:ext>
            </a:extLst>
          </p:cNvPr>
          <p:cNvSpPr>
            <a:spLocks/>
          </p:cNvSpPr>
          <p:nvPr/>
        </p:nvSpPr>
        <p:spPr>
          <a:xfrm>
            <a:off x="527242" y="2889140"/>
            <a:ext cx="2566181" cy="1800000"/>
          </a:xfrm>
          <a:prstGeom prst="rect">
            <a:avLst/>
          </a:prstGeom>
        </p:spPr>
        <p:txBody>
          <a:bodyPr vert="horz" lIns="91440" tIns="45720" rIns="91440" bIns="45720" rtlCol="0" anchor="t">
            <a:normAutofit/>
          </a:bodyPr>
          <a:lstStyle/>
          <a:p>
            <a:pPr algn="ctr" defTabSz="557784">
              <a:lnSpc>
                <a:spcPct val="90000"/>
              </a:lnSpc>
              <a:spcBef>
                <a:spcPts val="610"/>
              </a:spcBef>
            </a:pPr>
            <a:r>
              <a:rPr lang="en-US" sz="1200" b="1" dirty="0">
                <a:solidFill>
                  <a:srgbClr val="030712"/>
                </a:solidFill>
                <a:latin typeface="Calibri" panose="020F0502020204030204" pitchFamily="34" charset="0"/>
                <a:cs typeface="Calibri" panose="020F0502020204030204" pitchFamily="34" charset="0"/>
              </a:rPr>
              <a:t>Age</a:t>
            </a:r>
          </a:p>
          <a:p>
            <a:pPr algn="just" defTabSz="557784">
              <a:lnSpc>
                <a:spcPct val="90000"/>
              </a:lnSpc>
              <a:spcBef>
                <a:spcPts val="610"/>
              </a:spcBef>
            </a:pPr>
            <a:r>
              <a:rPr lang="en-US" sz="1200" dirty="0">
                <a:solidFill>
                  <a:srgbClr val="030712"/>
                </a:solidFill>
                <a:latin typeface="Calibri" panose="020F0502020204030204" pitchFamily="34" charset="0"/>
                <a:cs typeface="Calibri" panose="020F0502020204030204" pitchFamily="34" charset="0"/>
              </a:rPr>
              <a:t>The elderly (60+) are not as accepting towards newer technologies and express concern regarding AI. Meanwhile younger people are open to adopt AI in their lives.</a:t>
            </a:r>
          </a:p>
          <a:p>
            <a:pPr algn="just" defTabSz="557784">
              <a:lnSpc>
                <a:spcPct val="90000"/>
              </a:lnSpc>
              <a:spcBef>
                <a:spcPts val="610"/>
              </a:spcBef>
            </a:pPr>
            <a:endParaRPr lang="en-US" sz="1200" b="1" dirty="0">
              <a:solidFill>
                <a:srgbClr val="030712"/>
              </a:solidFill>
              <a:latin typeface="Calibri" panose="020F0502020204030204" pitchFamily="34" charset="0"/>
              <a:cs typeface="Calibri" panose="020F0502020204030204" pitchFamily="34" charset="0"/>
            </a:endParaRPr>
          </a:p>
        </p:txBody>
      </p:sp>
      <p:sp>
        <p:nvSpPr>
          <p:cNvPr id="56" name="Content Placeholder 2">
            <a:extLst>
              <a:ext uri="{FF2B5EF4-FFF2-40B4-BE49-F238E27FC236}">
                <a16:creationId xmlns:a16="http://schemas.microsoft.com/office/drawing/2014/main" id="{D5D0CB89-3BCA-63F0-0AF8-ED939396E7C8}"/>
              </a:ext>
            </a:extLst>
          </p:cNvPr>
          <p:cNvSpPr txBox="1">
            <a:spLocks/>
          </p:cNvSpPr>
          <p:nvPr/>
        </p:nvSpPr>
        <p:spPr>
          <a:xfrm>
            <a:off x="6539251" y="2893566"/>
            <a:ext cx="2520000" cy="180000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557784">
              <a:lnSpc>
                <a:spcPct val="70000"/>
              </a:lnSpc>
              <a:spcBef>
                <a:spcPts val="610"/>
              </a:spcBef>
              <a:buNone/>
            </a:pPr>
            <a:r>
              <a:rPr lang="en-US" sz="1200" b="1" dirty="0">
                <a:solidFill>
                  <a:srgbClr val="030712"/>
                </a:solidFill>
                <a:latin typeface="Calibri" panose="020F0502020204030204" pitchFamily="34" charset="0"/>
                <a:cs typeface="Calibri" panose="020F0502020204030204" pitchFamily="34" charset="0"/>
              </a:rPr>
              <a:t>Education</a:t>
            </a:r>
          </a:p>
          <a:p>
            <a:pPr marL="0" indent="0" algn="just" defTabSz="557784">
              <a:lnSpc>
                <a:spcPct val="70000"/>
              </a:lnSpc>
              <a:spcBef>
                <a:spcPts val="610"/>
              </a:spcBef>
              <a:buNone/>
            </a:pPr>
            <a:r>
              <a:rPr lang="en-US" sz="1200" dirty="0">
                <a:solidFill>
                  <a:srgbClr val="030712"/>
                </a:solidFill>
                <a:latin typeface="Calibri" panose="020F0502020204030204" pitchFamily="34" charset="0"/>
                <a:cs typeface="Calibri" panose="020F0502020204030204" pitchFamily="34" charset="0"/>
              </a:rPr>
              <a:t>College graduates are less concerned with AI and its daily application. </a:t>
            </a:r>
          </a:p>
          <a:p>
            <a:pPr marL="0" indent="0" algn="just" defTabSz="557784">
              <a:lnSpc>
                <a:spcPct val="70000"/>
              </a:lnSpc>
              <a:spcBef>
                <a:spcPts val="610"/>
              </a:spcBef>
              <a:buNone/>
            </a:pPr>
            <a:r>
              <a:rPr lang="en-US" sz="1200" dirty="0">
                <a:solidFill>
                  <a:srgbClr val="030712"/>
                </a:solidFill>
                <a:latin typeface="Calibri" panose="020F0502020204030204" pitchFamily="34" charset="0"/>
                <a:cs typeface="Calibri" panose="020F0502020204030204" pitchFamily="34" charset="0"/>
              </a:rPr>
              <a:t>This is due to their understanding of AI and education level.</a:t>
            </a:r>
          </a:p>
        </p:txBody>
      </p:sp>
      <p:sp>
        <p:nvSpPr>
          <p:cNvPr id="58" name="Content Placeholder 2">
            <a:extLst>
              <a:ext uri="{FF2B5EF4-FFF2-40B4-BE49-F238E27FC236}">
                <a16:creationId xmlns:a16="http://schemas.microsoft.com/office/drawing/2014/main" id="{47B56D74-7C02-B022-C61E-5BF436809879}"/>
              </a:ext>
            </a:extLst>
          </p:cNvPr>
          <p:cNvSpPr txBox="1">
            <a:spLocks/>
          </p:cNvSpPr>
          <p:nvPr/>
        </p:nvSpPr>
        <p:spPr>
          <a:xfrm>
            <a:off x="9338622" y="2885026"/>
            <a:ext cx="2520000" cy="1800000"/>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defTabSz="557784">
              <a:lnSpc>
                <a:spcPct val="70000"/>
              </a:lnSpc>
              <a:spcBef>
                <a:spcPts val="610"/>
              </a:spcBef>
              <a:buNone/>
            </a:pPr>
            <a:r>
              <a:rPr lang="en-US" sz="1200" b="1" dirty="0">
                <a:solidFill>
                  <a:srgbClr val="030712"/>
                </a:solidFill>
                <a:latin typeface="Calibri" panose="020F0502020204030204" pitchFamily="34" charset="0"/>
                <a:cs typeface="Calibri" panose="020F0502020204030204" pitchFamily="34" charset="0"/>
              </a:rPr>
              <a:t>Income</a:t>
            </a:r>
          </a:p>
          <a:p>
            <a:pPr marL="0" indent="0" algn="ctr" defTabSz="557784">
              <a:lnSpc>
                <a:spcPct val="70000"/>
              </a:lnSpc>
              <a:spcBef>
                <a:spcPts val="610"/>
              </a:spcBef>
              <a:buNone/>
            </a:pPr>
            <a:r>
              <a:rPr lang="en-US" sz="1200" dirty="0">
                <a:solidFill>
                  <a:srgbClr val="030712"/>
                </a:solidFill>
                <a:latin typeface="Calibri" panose="020F0502020204030204" pitchFamily="34" charset="0"/>
                <a:cs typeface="Calibri" panose="020F0502020204030204" pitchFamily="34" charset="0"/>
              </a:rPr>
              <a:t>People with lower incomes find themselves in conflict with the acceptance of AI and Technology.</a:t>
            </a:r>
          </a:p>
        </p:txBody>
      </p:sp>
      <p:sp>
        <p:nvSpPr>
          <p:cNvPr id="2" name="Content Placeholder 2">
            <a:extLst>
              <a:ext uri="{FF2B5EF4-FFF2-40B4-BE49-F238E27FC236}">
                <a16:creationId xmlns:a16="http://schemas.microsoft.com/office/drawing/2014/main" id="{E7D8F383-46A3-81AD-6F35-7AF4CE7E45C2}"/>
              </a:ext>
            </a:extLst>
          </p:cNvPr>
          <p:cNvSpPr txBox="1">
            <a:spLocks/>
          </p:cNvSpPr>
          <p:nvPr/>
        </p:nvSpPr>
        <p:spPr>
          <a:xfrm>
            <a:off x="6642073" y="4348467"/>
            <a:ext cx="4427105" cy="2294960"/>
          </a:xfrm>
          <a:custGeom>
            <a:avLst/>
            <a:gdLst>
              <a:gd name="connsiteX0" fmla="*/ 0 w 4427105"/>
              <a:gd name="connsiteY0" fmla="*/ 0 h 2294960"/>
              <a:gd name="connsiteX1" fmla="*/ 464846 w 4427105"/>
              <a:gd name="connsiteY1" fmla="*/ 0 h 2294960"/>
              <a:gd name="connsiteX2" fmla="*/ 973963 w 4427105"/>
              <a:gd name="connsiteY2" fmla="*/ 0 h 2294960"/>
              <a:gd name="connsiteX3" fmla="*/ 1527351 w 4427105"/>
              <a:gd name="connsiteY3" fmla="*/ 0 h 2294960"/>
              <a:gd name="connsiteX4" fmla="*/ 2036468 w 4427105"/>
              <a:gd name="connsiteY4" fmla="*/ 0 h 2294960"/>
              <a:gd name="connsiteX5" fmla="*/ 2501314 w 4427105"/>
              <a:gd name="connsiteY5" fmla="*/ 0 h 2294960"/>
              <a:gd name="connsiteX6" fmla="*/ 3010431 w 4427105"/>
              <a:gd name="connsiteY6" fmla="*/ 0 h 2294960"/>
              <a:gd name="connsiteX7" fmla="*/ 3475277 w 4427105"/>
              <a:gd name="connsiteY7" fmla="*/ 0 h 2294960"/>
              <a:gd name="connsiteX8" fmla="*/ 3895852 w 4427105"/>
              <a:gd name="connsiteY8" fmla="*/ 0 h 2294960"/>
              <a:gd name="connsiteX9" fmla="*/ 4427105 w 4427105"/>
              <a:gd name="connsiteY9" fmla="*/ 0 h 2294960"/>
              <a:gd name="connsiteX10" fmla="*/ 4427105 w 4427105"/>
              <a:gd name="connsiteY10" fmla="*/ 527841 h 2294960"/>
              <a:gd name="connsiteX11" fmla="*/ 4427105 w 4427105"/>
              <a:gd name="connsiteY11" fmla="*/ 1101581 h 2294960"/>
              <a:gd name="connsiteX12" fmla="*/ 4427105 w 4427105"/>
              <a:gd name="connsiteY12" fmla="*/ 1652371 h 2294960"/>
              <a:gd name="connsiteX13" fmla="*/ 4427105 w 4427105"/>
              <a:gd name="connsiteY13" fmla="*/ 2294960 h 2294960"/>
              <a:gd name="connsiteX14" fmla="*/ 3829446 w 4427105"/>
              <a:gd name="connsiteY14" fmla="*/ 2294960 h 2294960"/>
              <a:gd name="connsiteX15" fmla="*/ 3320329 w 4427105"/>
              <a:gd name="connsiteY15" fmla="*/ 2294960 h 2294960"/>
              <a:gd name="connsiteX16" fmla="*/ 2678399 w 4427105"/>
              <a:gd name="connsiteY16" fmla="*/ 2294960 h 2294960"/>
              <a:gd name="connsiteX17" fmla="*/ 2080739 w 4427105"/>
              <a:gd name="connsiteY17" fmla="*/ 2294960 h 2294960"/>
              <a:gd name="connsiteX18" fmla="*/ 1660164 w 4427105"/>
              <a:gd name="connsiteY18" fmla="*/ 2294960 h 2294960"/>
              <a:gd name="connsiteX19" fmla="*/ 1151047 w 4427105"/>
              <a:gd name="connsiteY19" fmla="*/ 2294960 h 2294960"/>
              <a:gd name="connsiteX20" fmla="*/ 509117 w 4427105"/>
              <a:gd name="connsiteY20" fmla="*/ 2294960 h 2294960"/>
              <a:gd name="connsiteX21" fmla="*/ 0 w 4427105"/>
              <a:gd name="connsiteY21" fmla="*/ 2294960 h 2294960"/>
              <a:gd name="connsiteX22" fmla="*/ 0 w 4427105"/>
              <a:gd name="connsiteY22" fmla="*/ 1790069 h 2294960"/>
              <a:gd name="connsiteX23" fmla="*/ 0 w 4427105"/>
              <a:gd name="connsiteY23" fmla="*/ 1239278 h 2294960"/>
              <a:gd name="connsiteX24" fmla="*/ 0 w 4427105"/>
              <a:gd name="connsiteY24" fmla="*/ 619639 h 2294960"/>
              <a:gd name="connsiteX25" fmla="*/ 0 w 4427105"/>
              <a:gd name="connsiteY25" fmla="*/ 0 h 2294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427105" h="2294960" fill="none" extrusionOk="0">
                <a:moveTo>
                  <a:pt x="0" y="0"/>
                </a:moveTo>
                <a:cubicBezTo>
                  <a:pt x="162135" y="-1116"/>
                  <a:pt x="358838" y="33557"/>
                  <a:pt x="464846" y="0"/>
                </a:cubicBezTo>
                <a:cubicBezTo>
                  <a:pt x="570854" y="-33557"/>
                  <a:pt x="802509" y="23131"/>
                  <a:pt x="973963" y="0"/>
                </a:cubicBezTo>
                <a:cubicBezTo>
                  <a:pt x="1145417" y="-23131"/>
                  <a:pt x="1392256" y="10152"/>
                  <a:pt x="1527351" y="0"/>
                </a:cubicBezTo>
                <a:cubicBezTo>
                  <a:pt x="1662446" y="-10152"/>
                  <a:pt x="1885852" y="37049"/>
                  <a:pt x="2036468" y="0"/>
                </a:cubicBezTo>
                <a:cubicBezTo>
                  <a:pt x="2187084" y="-37049"/>
                  <a:pt x="2406415" y="18806"/>
                  <a:pt x="2501314" y="0"/>
                </a:cubicBezTo>
                <a:cubicBezTo>
                  <a:pt x="2596213" y="-18806"/>
                  <a:pt x="2898741" y="42417"/>
                  <a:pt x="3010431" y="0"/>
                </a:cubicBezTo>
                <a:cubicBezTo>
                  <a:pt x="3122121" y="-42417"/>
                  <a:pt x="3342096" y="29614"/>
                  <a:pt x="3475277" y="0"/>
                </a:cubicBezTo>
                <a:cubicBezTo>
                  <a:pt x="3608458" y="-29614"/>
                  <a:pt x="3737578" y="10728"/>
                  <a:pt x="3895852" y="0"/>
                </a:cubicBezTo>
                <a:cubicBezTo>
                  <a:pt x="4054127" y="-10728"/>
                  <a:pt x="4175112" y="4730"/>
                  <a:pt x="4427105" y="0"/>
                </a:cubicBezTo>
                <a:cubicBezTo>
                  <a:pt x="4471233" y="144895"/>
                  <a:pt x="4383273" y="337165"/>
                  <a:pt x="4427105" y="527841"/>
                </a:cubicBezTo>
                <a:cubicBezTo>
                  <a:pt x="4470937" y="718517"/>
                  <a:pt x="4370435" y="867693"/>
                  <a:pt x="4427105" y="1101581"/>
                </a:cubicBezTo>
                <a:cubicBezTo>
                  <a:pt x="4483775" y="1335469"/>
                  <a:pt x="4402941" y="1500495"/>
                  <a:pt x="4427105" y="1652371"/>
                </a:cubicBezTo>
                <a:cubicBezTo>
                  <a:pt x="4451269" y="1804247"/>
                  <a:pt x="4369383" y="2091080"/>
                  <a:pt x="4427105" y="2294960"/>
                </a:cubicBezTo>
                <a:cubicBezTo>
                  <a:pt x="4181209" y="2340922"/>
                  <a:pt x="4057701" y="2227688"/>
                  <a:pt x="3829446" y="2294960"/>
                </a:cubicBezTo>
                <a:cubicBezTo>
                  <a:pt x="3601191" y="2362232"/>
                  <a:pt x="3477054" y="2266090"/>
                  <a:pt x="3320329" y="2294960"/>
                </a:cubicBezTo>
                <a:cubicBezTo>
                  <a:pt x="3163604" y="2323830"/>
                  <a:pt x="2921042" y="2226379"/>
                  <a:pt x="2678399" y="2294960"/>
                </a:cubicBezTo>
                <a:cubicBezTo>
                  <a:pt x="2435756" y="2363541"/>
                  <a:pt x="2226184" y="2276061"/>
                  <a:pt x="2080739" y="2294960"/>
                </a:cubicBezTo>
                <a:cubicBezTo>
                  <a:pt x="1935294" y="2313859"/>
                  <a:pt x="1767937" y="2276980"/>
                  <a:pt x="1660164" y="2294960"/>
                </a:cubicBezTo>
                <a:cubicBezTo>
                  <a:pt x="1552391" y="2312940"/>
                  <a:pt x="1328954" y="2239359"/>
                  <a:pt x="1151047" y="2294960"/>
                </a:cubicBezTo>
                <a:cubicBezTo>
                  <a:pt x="973140" y="2350561"/>
                  <a:pt x="800043" y="2265793"/>
                  <a:pt x="509117" y="2294960"/>
                </a:cubicBezTo>
                <a:cubicBezTo>
                  <a:pt x="218191" y="2324127"/>
                  <a:pt x="141528" y="2275288"/>
                  <a:pt x="0" y="2294960"/>
                </a:cubicBezTo>
                <a:cubicBezTo>
                  <a:pt x="-12505" y="2092253"/>
                  <a:pt x="14576" y="2008380"/>
                  <a:pt x="0" y="1790069"/>
                </a:cubicBezTo>
                <a:cubicBezTo>
                  <a:pt x="-14576" y="1571758"/>
                  <a:pt x="5845" y="1418763"/>
                  <a:pt x="0" y="1239278"/>
                </a:cubicBezTo>
                <a:cubicBezTo>
                  <a:pt x="-5845" y="1059793"/>
                  <a:pt x="35279" y="833830"/>
                  <a:pt x="0" y="619639"/>
                </a:cubicBezTo>
                <a:cubicBezTo>
                  <a:pt x="-35279" y="405448"/>
                  <a:pt x="36288" y="300410"/>
                  <a:pt x="0" y="0"/>
                </a:cubicBezTo>
                <a:close/>
              </a:path>
              <a:path w="4427105" h="2294960" stroke="0" extrusionOk="0">
                <a:moveTo>
                  <a:pt x="0" y="0"/>
                </a:moveTo>
                <a:cubicBezTo>
                  <a:pt x="292130" y="-43756"/>
                  <a:pt x="356885" y="10548"/>
                  <a:pt x="641930" y="0"/>
                </a:cubicBezTo>
                <a:cubicBezTo>
                  <a:pt x="926975" y="-10548"/>
                  <a:pt x="971497" y="39904"/>
                  <a:pt x="1106776" y="0"/>
                </a:cubicBezTo>
                <a:cubicBezTo>
                  <a:pt x="1242055" y="-39904"/>
                  <a:pt x="1416184" y="53618"/>
                  <a:pt x="1571622" y="0"/>
                </a:cubicBezTo>
                <a:cubicBezTo>
                  <a:pt x="1727060" y="-53618"/>
                  <a:pt x="1933322" y="58457"/>
                  <a:pt x="2080739" y="0"/>
                </a:cubicBezTo>
                <a:cubicBezTo>
                  <a:pt x="2228156" y="-58457"/>
                  <a:pt x="2382365" y="55987"/>
                  <a:pt x="2634127" y="0"/>
                </a:cubicBezTo>
                <a:cubicBezTo>
                  <a:pt x="2885889" y="-55987"/>
                  <a:pt x="3050626" y="23977"/>
                  <a:pt x="3231787" y="0"/>
                </a:cubicBezTo>
                <a:cubicBezTo>
                  <a:pt x="3412948" y="-23977"/>
                  <a:pt x="3594144" y="34936"/>
                  <a:pt x="3873717" y="0"/>
                </a:cubicBezTo>
                <a:cubicBezTo>
                  <a:pt x="4153290" y="-34936"/>
                  <a:pt x="4231748" y="34482"/>
                  <a:pt x="4427105" y="0"/>
                </a:cubicBezTo>
                <a:cubicBezTo>
                  <a:pt x="4466472" y="202543"/>
                  <a:pt x="4422348" y="436999"/>
                  <a:pt x="4427105" y="550790"/>
                </a:cubicBezTo>
                <a:cubicBezTo>
                  <a:pt x="4431862" y="664581"/>
                  <a:pt x="4393139" y="867401"/>
                  <a:pt x="4427105" y="1147480"/>
                </a:cubicBezTo>
                <a:cubicBezTo>
                  <a:pt x="4461071" y="1427559"/>
                  <a:pt x="4391209" y="1524855"/>
                  <a:pt x="4427105" y="1698270"/>
                </a:cubicBezTo>
                <a:cubicBezTo>
                  <a:pt x="4463001" y="1871685"/>
                  <a:pt x="4357177" y="2121315"/>
                  <a:pt x="4427105" y="2294960"/>
                </a:cubicBezTo>
                <a:cubicBezTo>
                  <a:pt x="4285873" y="2316196"/>
                  <a:pt x="4112237" y="2289386"/>
                  <a:pt x="3962259" y="2294960"/>
                </a:cubicBezTo>
                <a:cubicBezTo>
                  <a:pt x="3812281" y="2300534"/>
                  <a:pt x="3593319" y="2241181"/>
                  <a:pt x="3364600" y="2294960"/>
                </a:cubicBezTo>
                <a:cubicBezTo>
                  <a:pt x="3135881" y="2348739"/>
                  <a:pt x="3025393" y="2244858"/>
                  <a:pt x="2766941" y="2294960"/>
                </a:cubicBezTo>
                <a:cubicBezTo>
                  <a:pt x="2508489" y="2345062"/>
                  <a:pt x="2386828" y="2246562"/>
                  <a:pt x="2125010" y="2294960"/>
                </a:cubicBezTo>
                <a:cubicBezTo>
                  <a:pt x="1863192" y="2343358"/>
                  <a:pt x="1820251" y="2266619"/>
                  <a:pt x="1704435" y="2294960"/>
                </a:cubicBezTo>
                <a:cubicBezTo>
                  <a:pt x="1588619" y="2323301"/>
                  <a:pt x="1257900" y="2285949"/>
                  <a:pt x="1062505" y="2294960"/>
                </a:cubicBezTo>
                <a:cubicBezTo>
                  <a:pt x="867110" y="2303971"/>
                  <a:pt x="765854" y="2254852"/>
                  <a:pt x="641930" y="2294960"/>
                </a:cubicBezTo>
                <a:cubicBezTo>
                  <a:pt x="518006" y="2335068"/>
                  <a:pt x="224281" y="2266755"/>
                  <a:pt x="0" y="2294960"/>
                </a:cubicBezTo>
                <a:cubicBezTo>
                  <a:pt x="-50564" y="2102969"/>
                  <a:pt x="47707" y="1937442"/>
                  <a:pt x="0" y="1675321"/>
                </a:cubicBezTo>
                <a:cubicBezTo>
                  <a:pt x="-47707" y="1413200"/>
                  <a:pt x="29442" y="1308897"/>
                  <a:pt x="0" y="1170430"/>
                </a:cubicBezTo>
                <a:cubicBezTo>
                  <a:pt x="-29442" y="1031963"/>
                  <a:pt x="33268" y="771876"/>
                  <a:pt x="0" y="665538"/>
                </a:cubicBezTo>
                <a:cubicBezTo>
                  <a:pt x="-33268" y="559200"/>
                  <a:pt x="6998" y="177087"/>
                  <a:pt x="0" y="0"/>
                </a:cubicBezTo>
                <a:close/>
              </a:path>
            </a:pathLst>
          </a:custGeom>
          <a:ln>
            <a:solidFill>
              <a:schemeClr val="tx1"/>
            </a:solidFill>
            <a:extLst>
              <a:ext uri="{C807C97D-BFC1-408E-A445-0C87EB9F89A2}">
                <ask:lineSketchStyleProps xmlns:ask="http://schemas.microsoft.com/office/drawing/2018/sketchyshapes" sd="2506015731">
                  <a:prstGeom prst="rect">
                    <a:avLst/>
                  </a:prstGeom>
                  <ask:type>
                    <ask:lineSketchScribble/>
                  </ask:type>
                </ask:lineSketchStyleProps>
              </a:ext>
            </a:extLst>
          </a:ln>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None/>
            </a:pPr>
            <a:r>
              <a:rPr lang="en-US" sz="1500" b="1" dirty="0">
                <a:solidFill>
                  <a:srgbClr val="E97132"/>
                </a:solidFill>
                <a:latin typeface="Calibri" panose="020F0502020204030204" pitchFamily="34" charset="0"/>
                <a:ea typeface="+mn-lt"/>
                <a:cs typeface="Calibri" panose="020F0502020204030204" pitchFamily="34" charset="0"/>
              </a:rPr>
              <a:t>Implications &amp; Actions</a:t>
            </a:r>
          </a:p>
          <a:p>
            <a:pPr algn="just">
              <a:buFont typeface="Arial"/>
              <a:buChar char="•"/>
            </a:pPr>
            <a:r>
              <a:rPr lang="en-US" sz="1200" dirty="0">
                <a:latin typeface="Calibri" panose="020F0502020204030204" pitchFamily="34" charset="0"/>
                <a:ea typeface="+mn-lt"/>
                <a:cs typeface="Calibri" panose="020F0502020204030204" pitchFamily="34" charset="0"/>
              </a:rPr>
              <a:t>Conduct research to identify specific concerns about AI, such as job displacement, privacy, and ethical issues.</a:t>
            </a:r>
          </a:p>
          <a:p>
            <a:pPr algn="just">
              <a:buFont typeface="Arial"/>
              <a:buChar char="•"/>
            </a:pPr>
            <a:r>
              <a:rPr lang="en-US" sz="1200" dirty="0">
                <a:latin typeface="Calibri" panose="020F0502020204030204" pitchFamily="34" charset="0"/>
                <a:ea typeface="+mn-lt"/>
                <a:cs typeface="Calibri" panose="020F0502020204030204" pitchFamily="34" charset="0"/>
              </a:rPr>
              <a:t>Develop clear, transparent messages addressing these concerns and highlighting the benefits and safety measures in place.</a:t>
            </a:r>
          </a:p>
          <a:p>
            <a:pPr algn="just">
              <a:buFont typeface="Arial"/>
              <a:buChar char="•"/>
            </a:pPr>
            <a:r>
              <a:rPr lang="en-US" sz="1200" dirty="0">
                <a:latin typeface="Calibri" panose="020F0502020204030204" pitchFamily="34" charset="0"/>
                <a:ea typeface="+mn-lt"/>
                <a:cs typeface="Calibri" panose="020F0502020204030204" pitchFamily="34" charset="0"/>
              </a:rPr>
              <a:t>Tailor communication strategies to different demographic groups, using appropriate channels to effectively reach each audience.</a:t>
            </a:r>
          </a:p>
          <a:p>
            <a:pPr algn="just">
              <a:buFont typeface="Arial"/>
              <a:buChar char="•"/>
            </a:pPr>
            <a:r>
              <a:rPr lang="en-US" sz="1200" dirty="0">
                <a:latin typeface="Calibri" panose="020F0502020204030204" pitchFamily="34" charset="0"/>
                <a:ea typeface="+mn-lt"/>
                <a:cs typeface="Calibri" panose="020F0502020204030204" pitchFamily="34" charset="0"/>
              </a:rPr>
              <a:t>Promote positive AI applications and foster public dialogue to build trust and dispel myths.</a:t>
            </a:r>
            <a:endParaRPr lang="en-US" sz="1200" dirty="0">
              <a:latin typeface="Calibri" panose="020F0502020204030204" pitchFamily="34" charset="0"/>
              <a:cs typeface="Calibri" panose="020F0502020204030204" pitchFamily="34" charset="0"/>
            </a:endParaRPr>
          </a:p>
          <a:p>
            <a:pPr algn="just">
              <a:buFont typeface="Arial"/>
              <a:buChar char="•"/>
            </a:pPr>
            <a:endParaRPr lang="en-US" sz="1000" dirty="0">
              <a:latin typeface="Calibri" panose="020F0502020204030204" pitchFamily="34" charset="0"/>
              <a:cs typeface="Calibri" panose="020F0502020204030204" pitchFamily="34" charset="0"/>
            </a:endParaRPr>
          </a:p>
        </p:txBody>
      </p:sp>
      <p:sp>
        <p:nvSpPr>
          <p:cNvPr id="72" name="Rectangle 71">
            <a:extLst>
              <a:ext uri="{FF2B5EF4-FFF2-40B4-BE49-F238E27FC236}">
                <a16:creationId xmlns:a16="http://schemas.microsoft.com/office/drawing/2014/main" id="{7F8128B7-6C90-661A-529C-70C326CF0EF7}"/>
              </a:ext>
            </a:extLst>
          </p:cNvPr>
          <p:cNvSpPr/>
          <p:nvPr/>
        </p:nvSpPr>
        <p:spPr>
          <a:xfrm>
            <a:off x="463739" y="4054133"/>
            <a:ext cx="3896264" cy="56071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Calibri" panose="020F0502020204030204" pitchFamily="34" charset="0"/>
              <a:cs typeface="Calibri" panose="020F0502020204030204" pitchFamily="34" charset="0"/>
            </a:endParaRPr>
          </a:p>
        </p:txBody>
      </p:sp>
      <p:sp>
        <p:nvSpPr>
          <p:cNvPr id="71" name="Content Placeholder 2">
            <a:extLst>
              <a:ext uri="{FF2B5EF4-FFF2-40B4-BE49-F238E27FC236}">
                <a16:creationId xmlns:a16="http://schemas.microsoft.com/office/drawing/2014/main" id="{A5595519-D4AB-004C-F3BE-DD9128A4E385}"/>
              </a:ext>
            </a:extLst>
          </p:cNvPr>
          <p:cNvSpPr txBox="1">
            <a:spLocks/>
          </p:cNvSpPr>
          <p:nvPr/>
        </p:nvSpPr>
        <p:spPr>
          <a:xfrm>
            <a:off x="1463468" y="4276584"/>
            <a:ext cx="4139557" cy="2366845"/>
          </a:xfrm>
          <a:custGeom>
            <a:avLst/>
            <a:gdLst>
              <a:gd name="connsiteX0" fmla="*/ 0 w 4139557"/>
              <a:gd name="connsiteY0" fmla="*/ 0 h 2366845"/>
              <a:gd name="connsiteX1" fmla="*/ 467179 w 4139557"/>
              <a:gd name="connsiteY1" fmla="*/ 0 h 2366845"/>
              <a:gd name="connsiteX2" fmla="*/ 1058544 w 4139557"/>
              <a:gd name="connsiteY2" fmla="*/ 0 h 2366845"/>
              <a:gd name="connsiteX3" fmla="*/ 1525722 w 4139557"/>
              <a:gd name="connsiteY3" fmla="*/ 0 h 2366845"/>
              <a:gd name="connsiteX4" fmla="*/ 2075692 w 4139557"/>
              <a:gd name="connsiteY4" fmla="*/ 0 h 2366845"/>
              <a:gd name="connsiteX5" fmla="*/ 2667057 w 4139557"/>
              <a:gd name="connsiteY5" fmla="*/ 0 h 2366845"/>
              <a:gd name="connsiteX6" fmla="*/ 3217027 w 4139557"/>
              <a:gd name="connsiteY6" fmla="*/ 0 h 2366845"/>
              <a:gd name="connsiteX7" fmla="*/ 4139557 w 4139557"/>
              <a:gd name="connsiteY7" fmla="*/ 0 h 2366845"/>
              <a:gd name="connsiteX8" fmla="*/ 4139557 w 4139557"/>
              <a:gd name="connsiteY8" fmla="*/ 568043 h 2366845"/>
              <a:gd name="connsiteX9" fmla="*/ 4139557 w 4139557"/>
              <a:gd name="connsiteY9" fmla="*/ 1136086 h 2366845"/>
              <a:gd name="connsiteX10" fmla="*/ 4139557 w 4139557"/>
              <a:gd name="connsiteY10" fmla="*/ 1727797 h 2366845"/>
              <a:gd name="connsiteX11" fmla="*/ 4139557 w 4139557"/>
              <a:gd name="connsiteY11" fmla="*/ 2366845 h 2366845"/>
              <a:gd name="connsiteX12" fmla="*/ 3548192 w 4139557"/>
              <a:gd name="connsiteY12" fmla="*/ 2366845 h 2366845"/>
              <a:gd name="connsiteX13" fmla="*/ 2998222 w 4139557"/>
              <a:gd name="connsiteY13" fmla="*/ 2366845 h 2366845"/>
              <a:gd name="connsiteX14" fmla="*/ 2365461 w 4139557"/>
              <a:gd name="connsiteY14" fmla="*/ 2366845 h 2366845"/>
              <a:gd name="connsiteX15" fmla="*/ 1732700 w 4139557"/>
              <a:gd name="connsiteY15" fmla="*/ 2366845 h 2366845"/>
              <a:gd name="connsiteX16" fmla="*/ 1099939 w 4139557"/>
              <a:gd name="connsiteY16" fmla="*/ 2366845 h 2366845"/>
              <a:gd name="connsiteX17" fmla="*/ 549970 w 4139557"/>
              <a:gd name="connsiteY17" fmla="*/ 2366845 h 2366845"/>
              <a:gd name="connsiteX18" fmla="*/ 0 w 4139557"/>
              <a:gd name="connsiteY18" fmla="*/ 2366845 h 2366845"/>
              <a:gd name="connsiteX19" fmla="*/ 0 w 4139557"/>
              <a:gd name="connsiteY19" fmla="*/ 1751465 h 2366845"/>
              <a:gd name="connsiteX20" fmla="*/ 0 w 4139557"/>
              <a:gd name="connsiteY20" fmla="*/ 1136086 h 2366845"/>
              <a:gd name="connsiteX21" fmla="*/ 0 w 4139557"/>
              <a:gd name="connsiteY21" fmla="*/ 615380 h 2366845"/>
              <a:gd name="connsiteX22" fmla="*/ 0 w 4139557"/>
              <a:gd name="connsiteY22" fmla="*/ 0 h 2366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139557" h="2366845" fill="none" extrusionOk="0">
                <a:moveTo>
                  <a:pt x="0" y="0"/>
                </a:moveTo>
                <a:cubicBezTo>
                  <a:pt x="159314" y="-47248"/>
                  <a:pt x="348550" y="36243"/>
                  <a:pt x="467179" y="0"/>
                </a:cubicBezTo>
                <a:cubicBezTo>
                  <a:pt x="585808" y="-36243"/>
                  <a:pt x="780013" y="65795"/>
                  <a:pt x="1058544" y="0"/>
                </a:cubicBezTo>
                <a:cubicBezTo>
                  <a:pt x="1337076" y="-65795"/>
                  <a:pt x="1326359" y="350"/>
                  <a:pt x="1525722" y="0"/>
                </a:cubicBezTo>
                <a:cubicBezTo>
                  <a:pt x="1725085" y="-350"/>
                  <a:pt x="1923959" y="25432"/>
                  <a:pt x="2075692" y="0"/>
                </a:cubicBezTo>
                <a:cubicBezTo>
                  <a:pt x="2227425" y="-25432"/>
                  <a:pt x="2517527" y="68261"/>
                  <a:pt x="2667057" y="0"/>
                </a:cubicBezTo>
                <a:cubicBezTo>
                  <a:pt x="2816587" y="-68261"/>
                  <a:pt x="2959574" y="1859"/>
                  <a:pt x="3217027" y="0"/>
                </a:cubicBezTo>
                <a:cubicBezTo>
                  <a:pt x="3474480" y="-1859"/>
                  <a:pt x="3706998" y="25469"/>
                  <a:pt x="4139557" y="0"/>
                </a:cubicBezTo>
                <a:cubicBezTo>
                  <a:pt x="4182398" y="192013"/>
                  <a:pt x="4137400" y="291902"/>
                  <a:pt x="4139557" y="568043"/>
                </a:cubicBezTo>
                <a:cubicBezTo>
                  <a:pt x="4141714" y="844184"/>
                  <a:pt x="4091351" y="931649"/>
                  <a:pt x="4139557" y="1136086"/>
                </a:cubicBezTo>
                <a:cubicBezTo>
                  <a:pt x="4187763" y="1340523"/>
                  <a:pt x="4071717" y="1545319"/>
                  <a:pt x="4139557" y="1727797"/>
                </a:cubicBezTo>
                <a:cubicBezTo>
                  <a:pt x="4207397" y="1910275"/>
                  <a:pt x="4082245" y="2080190"/>
                  <a:pt x="4139557" y="2366845"/>
                </a:cubicBezTo>
                <a:cubicBezTo>
                  <a:pt x="3969282" y="2393751"/>
                  <a:pt x="3825825" y="2346933"/>
                  <a:pt x="3548192" y="2366845"/>
                </a:cubicBezTo>
                <a:cubicBezTo>
                  <a:pt x="3270560" y="2386757"/>
                  <a:pt x="3139129" y="2361958"/>
                  <a:pt x="2998222" y="2366845"/>
                </a:cubicBezTo>
                <a:cubicBezTo>
                  <a:pt x="2857315" y="2371732"/>
                  <a:pt x="2649855" y="2293576"/>
                  <a:pt x="2365461" y="2366845"/>
                </a:cubicBezTo>
                <a:cubicBezTo>
                  <a:pt x="2081067" y="2440114"/>
                  <a:pt x="2009654" y="2321523"/>
                  <a:pt x="1732700" y="2366845"/>
                </a:cubicBezTo>
                <a:cubicBezTo>
                  <a:pt x="1455746" y="2412167"/>
                  <a:pt x="1304017" y="2349506"/>
                  <a:pt x="1099939" y="2366845"/>
                </a:cubicBezTo>
                <a:cubicBezTo>
                  <a:pt x="895861" y="2384184"/>
                  <a:pt x="683856" y="2330292"/>
                  <a:pt x="549970" y="2366845"/>
                </a:cubicBezTo>
                <a:cubicBezTo>
                  <a:pt x="416084" y="2403398"/>
                  <a:pt x="133699" y="2363252"/>
                  <a:pt x="0" y="2366845"/>
                </a:cubicBezTo>
                <a:cubicBezTo>
                  <a:pt x="-3767" y="2183249"/>
                  <a:pt x="41960" y="1991395"/>
                  <a:pt x="0" y="1751465"/>
                </a:cubicBezTo>
                <a:cubicBezTo>
                  <a:pt x="-41960" y="1511535"/>
                  <a:pt x="64149" y="1407509"/>
                  <a:pt x="0" y="1136086"/>
                </a:cubicBezTo>
                <a:cubicBezTo>
                  <a:pt x="-64149" y="864663"/>
                  <a:pt x="22122" y="738834"/>
                  <a:pt x="0" y="615380"/>
                </a:cubicBezTo>
                <a:cubicBezTo>
                  <a:pt x="-22122" y="491926"/>
                  <a:pt x="52063" y="133316"/>
                  <a:pt x="0" y="0"/>
                </a:cubicBezTo>
                <a:close/>
              </a:path>
              <a:path w="4139557" h="2366845" stroke="0" extrusionOk="0">
                <a:moveTo>
                  <a:pt x="0" y="0"/>
                </a:moveTo>
                <a:cubicBezTo>
                  <a:pt x="176424" y="-37469"/>
                  <a:pt x="358392" y="5793"/>
                  <a:pt x="674156" y="0"/>
                </a:cubicBezTo>
                <a:cubicBezTo>
                  <a:pt x="989920" y="-5793"/>
                  <a:pt x="1005676" y="60821"/>
                  <a:pt x="1182731" y="0"/>
                </a:cubicBezTo>
                <a:cubicBezTo>
                  <a:pt x="1359786" y="-60821"/>
                  <a:pt x="1493905" y="40883"/>
                  <a:pt x="1691305" y="0"/>
                </a:cubicBezTo>
                <a:cubicBezTo>
                  <a:pt x="1888705" y="-40883"/>
                  <a:pt x="2055573" y="4275"/>
                  <a:pt x="2241274" y="0"/>
                </a:cubicBezTo>
                <a:cubicBezTo>
                  <a:pt x="2426975" y="-4275"/>
                  <a:pt x="2561754" y="47043"/>
                  <a:pt x="2832640" y="0"/>
                </a:cubicBezTo>
                <a:cubicBezTo>
                  <a:pt x="3103526" y="-47043"/>
                  <a:pt x="3175605" y="72546"/>
                  <a:pt x="3465401" y="0"/>
                </a:cubicBezTo>
                <a:cubicBezTo>
                  <a:pt x="3755197" y="-72546"/>
                  <a:pt x="3862342" y="3790"/>
                  <a:pt x="4139557" y="0"/>
                </a:cubicBezTo>
                <a:cubicBezTo>
                  <a:pt x="4165697" y="298948"/>
                  <a:pt x="4109140" y="324503"/>
                  <a:pt x="4139557" y="615380"/>
                </a:cubicBezTo>
                <a:cubicBezTo>
                  <a:pt x="4169974" y="906257"/>
                  <a:pt x="4080391" y="984583"/>
                  <a:pt x="4139557" y="1207091"/>
                </a:cubicBezTo>
                <a:cubicBezTo>
                  <a:pt x="4198723" y="1429599"/>
                  <a:pt x="4104872" y="1582209"/>
                  <a:pt x="4139557" y="1822471"/>
                </a:cubicBezTo>
                <a:cubicBezTo>
                  <a:pt x="4174242" y="2062733"/>
                  <a:pt x="4113554" y="2106244"/>
                  <a:pt x="4139557" y="2366845"/>
                </a:cubicBezTo>
                <a:cubicBezTo>
                  <a:pt x="4007263" y="2408931"/>
                  <a:pt x="3793145" y="2321405"/>
                  <a:pt x="3589587" y="2366845"/>
                </a:cubicBezTo>
                <a:cubicBezTo>
                  <a:pt x="3386029" y="2412285"/>
                  <a:pt x="3319175" y="2353131"/>
                  <a:pt x="3122409" y="2366845"/>
                </a:cubicBezTo>
                <a:cubicBezTo>
                  <a:pt x="2925643" y="2380559"/>
                  <a:pt x="2776625" y="2319925"/>
                  <a:pt x="2489648" y="2366845"/>
                </a:cubicBezTo>
                <a:cubicBezTo>
                  <a:pt x="2202671" y="2413765"/>
                  <a:pt x="2127766" y="2351284"/>
                  <a:pt x="1856887" y="2366845"/>
                </a:cubicBezTo>
                <a:cubicBezTo>
                  <a:pt x="1586008" y="2382406"/>
                  <a:pt x="1339941" y="2308357"/>
                  <a:pt x="1182731" y="2366845"/>
                </a:cubicBezTo>
                <a:cubicBezTo>
                  <a:pt x="1025521" y="2425333"/>
                  <a:pt x="856712" y="2322545"/>
                  <a:pt x="715552" y="2366845"/>
                </a:cubicBezTo>
                <a:cubicBezTo>
                  <a:pt x="574392" y="2411145"/>
                  <a:pt x="183529" y="2359378"/>
                  <a:pt x="0" y="2366845"/>
                </a:cubicBezTo>
                <a:cubicBezTo>
                  <a:pt x="-57673" y="2254575"/>
                  <a:pt x="27516" y="2099473"/>
                  <a:pt x="0" y="1846139"/>
                </a:cubicBezTo>
                <a:cubicBezTo>
                  <a:pt x="-27516" y="1592805"/>
                  <a:pt x="40904" y="1503695"/>
                  <a:pt x="0" y="1254428"/>
                </a:cubicBezTo>
                <a:cubicBezTo>
                  <a:pt x="-40904" y="1005161"/>
                  <a:pt x="36867" y="933046"/>
                  <a:pt x="0" y="615380"/>
                </a:cubicBezTo>
                <a:cubicBezTo>
                  <a:pt x="-36867" y="297714"/>
                  <a:pt x="65650" y="186227"/>
                  <a:pt x="0" y="0"/>
                </a:cubicBezTo>
                <a:close/>
              </a:path>
            </a:pathLst>
          </a:custGeom>
          <a:ln>
            <a:solidFill>
              <a:schemeClr val="tx1"/>
            </a:solidFill>
            <a:extLst>
              <a:ext uri="{C807C97D-BFC1-408E-A445-0C87EB9F89A2}">
                <ask:lineSketchStyleProps xmlns:ask="http://schemas.microsoft.com/office/drawing/2018/sketchyshapes" sd="2506015731">
                  <a:prstGeom prst="rect">
                    <a:avLst/>
                  </a:prstGeom>
                  <ask:type>
                    <ask:lineSketchScribble/>
                  </ask:type>
                </ask:lineSketchStyleProps>
              </a:ext>
            </a:extLst>
          </a:ln>
        </p:spPr>
        <p:txBody>
          <a:bodyPr vert="horz" lIns="91440" tIns="45720" rIns="91440" bIns="45720" rtlCol="0" anchor="t">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None/>
            </a:pPr>
            <a:r>
              <a:rPr lang="en-US" sz="1500" b="1" dirty="0">
                <a:solidFill>
                  <a:srgbClr val="E97132"/>
                </a:solidFill>
                <a:latin typeface="Calibri" panose="020F0502020204030204" pitchFamily="34" charset="0"/>
                <a:ea typeface="Calibri" panose="020F0502020204030204" pitchFamily="34" charset="0"/>
                <a:cs typeface="Calibri" panose="020F0502020204030204" pitchFamily="34" charset="0"/>
              </a:rPr>
              <a:t>General Observations on AI Perceptions Across Demographics</a:t>
            </a:r>
            <a:endParaRPr lang="en-US" sz="1500" dirty="0">
              <a:solidFill>
                <a:srgbClr val="E97132"/>
              </a:solidFill>
              <a:latin typeface="Calibri" panose="020F0502020204030204" pitchFamily="34" charset="0"/>
              <a:ea typeface="Calibri" panose="020F0502020204030204" pitchFamily="34" charset="0"/>
              <a:cs typeface="Calibri" panose="020F0502020204030204" pitchFamily="34" charset="0"/>
            </a:endParaRPr>
          </a:p>
          <a:p>
            <a:pPr marL="0" indent="0" algn="just">
              <a:lnSpc>
                <a:spcPct val="100000"/>
              </a:lnSpc>
              <a:spcBef>
                <a:spcPts val="0"/>
              </a:spcBef>
              <a:buNone/>
            </a:pPr>
            <a:endParaRPr lang="en-US" sz="150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285750" indent="-285750" algn="just">
              <a:lnSpc>
                <a:spcPct val="100000"/>
              </a:lnSpc>
              <a:spcBef>
                <a:spcPts val="0"/>
              </a:spcBef>
              <a:buFont typeface="Arial,Sans-Serif"/>
              <a:buChar char="•"/>
            </a:pPr>
            <a:r>
              <a:rPr lang="en-US" sz="1200" dirty="0">
                <a:solidFill>
                  <a:srgbClr val="000000"/>
                </a:solidFill>
                <a:latin typeface="Calibri" panose="020F0502020204030204" pitchFamily="34" charset="0"/>
                <a:ea typeface="Calibri" panose="020F0502020204030204" pitchFamily="34" charset="0"/>
                <a:cs typeface="Calibri" panose="020F0502020204030204" pitchFamily="34" charset="0"/>
              </a:rPr>
              <a:t>Across all demographics, the most common perception is being equally concerned and excited about AI.</a:t>
            </a:r>
          </a:p>
          <a:p>
            <a:pPr marL="285750" indent="-285750" algn="just">
              <a:lnSpc>
                <a:spcPct val="100000"/>
              </a:lnSpc>
              <a:spcBef>
                <a:spcPts val="0"/>
              </a:spcBef>
              <a:buFont typeface="Arial,Sans-Serif"/>
              <a:buChar char="•"/>
            </a:pPr>
            <a:endParaRPr lang="en-US" sz="120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285750" indent="-285750" algn="just">
              <a:lnSpc>
                <a:spcPct val="100000"/>
              </a:lnSpc>
              <a:spcBef>
                <a:spcPts val="0"/>
              </a:spcBef>
              <a:buFont typeface="Arial,Sans-Serif"/>
              <a:buChar char="•"/>
            </a:pPr>
            <a:r>
              <a:rPr lang="en-US" sz="1200" dirty="0">
                <a:solidFill>
                  <a:srgbClr val="000000"/>
                </a:solidFill>
                <a:latin typeface="Calibri" panose="020F0502020204030204" pitchFamily="34" charset="0"/>
                <a:ea typeface="Calibri" panose="020F0502020204030204" pitchFamily="34" charset="0"/>
                <a:cs typeface="Calibri" panose="020F0502020204030204" pitchFamily="34" charset="0"/>
              </a:rPr>
              <a:t>Concern about AI tends to be higher than excitement.</a:t>
            </a:r>
          </a:p>
          <a:p>
            <a:pPr marL="285750" indent="-285750" algn="just">
              <a:lnSpc>
                <a:spcPct val="100000"/>
              </a:lnSpc>
              <a:spcBef>
                <a:spcPts val="0"/>
              </a:spcBef>
              <a:buFont typeface="Arial,Sans-Serif"/>
              <a:buChar char="•"/>
            </a:pPr>
            <a:endParaRPr lang="en-US" sz="120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285750" indent="-285750" algn="just">
              <a:lnSpc>
                <a:spcPct val="100000"/>
              </a:lnSpc>
              <a:spcBef>
                <a:spcPts val="0"/>
              </a:spcBef>
              <a:buFont typeface="Arial,Sans-Serif"/>
              <a:buChar char="•"/>
            </a:pPr>
            <a:r>
              <a:rPr lang="en-US" sz="1200" dirty="0">
                <a:solidFill>
                  <a:srgbClr val="000000"/>
                </a:solidFill>
                <a:latin typeface="Calibri" panose="020F0502020204030204" pitchFamily="34" charset="0"/>
                <a:ea typeface="Calibri" panose="020F0502020204030204" pitchFamily="34" charset="0"/>
                <a:cs typeface="Calibri" panose="020F0502020204030204" pitchFamily="34" charset="0"/>
              </a:rPr>
              <a:t>A portion of each demographic refused to answer.</a:t>
            </a:r>
          </a:p>
          <a:p>
            <a:pPr marL="285750" indent="-285750" algn="just">
              <a:lnSpc>
                <a:spcPct val="100000"/>
              </a:lnSpc>
              <a:spcBef>
                <a:spcPts val="0"/>
              </a:spcBef>
              <a:buFont typeface="Arial,Sans-Serif"/>
              <a:buChar char="•"/>
            </a:pPr>
            <a:endParaRPr lang="en-US" sz="120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285750" indent="-285750" algn="just">
              <a:lnSpc>
                <a:spcPct val="100000"/>
              </a:lnSpc>
              <a:spcBef>
                <a:spcPts val="0"/>
              </a:spcBef>
              <a:buFont typeface="Arial,Sans-Serif"/>
              <a:buChar char="•"/>
            </a:pPr>
            <a:r>
              <a:rPr lang="en-US" sz="1200" dirty="0">
                <a:solidFill>
                  <a:srgbClr val="000000"/>
                </a:solidFill>
                <a:latin typeface="Calibri" panose="020F0502020204030204" pitchFamily="34" charset="0"/>
                <a:ea typeface="Calibri" panose="020F0502020204030204" pitchFamily="34" charset="0"/>
                <a:cs typeface="Calibri" panose="020F0502020204030204" pitchFamily="34" charset="0"/>
              </a:rPr>
              <a:t>Targeted communication strategies should address the concerns to shift perceptions towards a more positive outlook on AI.</a:t>
            </a:r>
            <a:endParaRPr lang="en-US" dirty="0">
              <a:latin typeface="Calibri" panose="020F0502020204030204" pitchFamily="34" charset="0"/>
              <a:ea typeface="Calibri" panose="020F0502020204030204" pitchFamily="34" charset="0"/>
              <a:cs typeface="Calibri" panose="020F0502020204030204" pitchFamily="34" charset="0"/>
            </a:endParaRPr>
          </a:p>
        </p:txBody>
      </p:sp>
      <p:pic>
        <p:nvPicPr>
          <p:cNvPr id="6" name="Picture 5" descr="A logo with a dna symbol&#10;&#10;Description automatically generated">
            <a:extLst>
              <a:ext uri="{FF2B5EF4-FFF2-40B4-BE49-F238E27FC236}">
                <a16:creationId xmlns:a16="http://schemas.microsoft.com/office/drawing/2014/main" id="{42D7BB40-4F3B-73D8-D192-7E3D4BD402A8}"/>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11230583" y="158096"/>
            <a:ext cx="965230" cy="766503"/>
          </a:xfrm>
          <a:prstGeom prst="rect">
            <a:avLst/>
          </a:prstGeom>
        </p:spPr>
      </p:pic>
    </p:spTree>
    <p:extLst>
      <p:ext uri="{BB962C8B-B14F-4D97-AF65-F5344CB8AC3E}">
        <p14:creationId xmlns:p14="http://schemas.microsoft.com/office/powerpoint/2010/main" val="1786256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B95956D5-F8B2-1D81-DB0A-5F9002249E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8EEAB85C-9E8F-7A6A-E6E1-DD1F5996A08D}"/>
              </a:ext>
            </a:extLst>
          </p:cNvPr>
          <p:cNvSpPr txBox="1">
            <a:spLocks/>
          </p:cNvSpPr>
          <p:nvPr/>
        </p:nvSpPr>
        <p:spPr>
          <a:xfrm>
            <a:off x="333469" y="463436"/>
            <a:ext cx="11522014" cy="113099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dirty="0">
                <a:latin typeface="Calibri"/>
                <a:cs typeface="Calibri"/>
              </a:rPr>
              <a:t>Trend Analysis: General AI Perception</a:t>
            </a:r>
          </a:p>
        </p:txBody>
      </p:sp>
      <p:sp>
        <p:nvSpPr>
          <p:cNvPr id="12" name="sketch line">
            <a:extLst>
              <a:ext uri="{FF2B5EF4-FFF2-40B4-BE49-F238E27FC236}">
                <a16:creationId xmlns:a16="http://schemas.microsoft.com/office/drawing/2014/main" id="{AF6EE399-3970-E513-A221-595501074C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图片 7" descr="图表, 条形图&#10;&#10;已自动生成说明">
            <a:extLst>
              <a:ext uri="{FF2B5EF4-FFF2-40B4-BE49-F238E27FC236}">
                <a16:creationId xmlns:a16="http://schemas.microsoft.com/office/drawing/2014/main" id="{968D1D3D-AF36-0566-051F-C1D15EE91914}"/>
              </a:ext>
            </a:extLst>
          </p:cNvPr>
          <p:cNvPicPr>
            <a:picLocks noChangeAspect="1"/>
          </p:cNvPicPr>
          <p:nvPr/>
        </p:nvPicPr>
        <p:blipFill>
          <a:blip r:embed="rId2"/>
          <a:stretch>
            <a:fillRect/>
          </a:stretch>
        </p:blipFill>
        <p:spPr>
          <a:xfrm>
            <a:off x="6405090" y="1912490"/>
            <a:ext cx="5143942" cy="2329443"/>
          </a:xfrm>
          <a:prstGeom prst="rect">
            <a:avLst/>
          </a:prstGeom>
        </p:spPr>
      </p:pic>
      <p:pic>
        <p:nvPicPr>
          <p:cNvPr id="3" name="Picture 2" descr="图表, 条形图&#10;&#10;已自动生成说明">
            <a:extLst>
              <a:ext uri="{FF2B5EF4-FFF2-40B4-BE49-F238E27FC236}">
                <a16:creationId xmlns:a16="http://schemas.microsoft.com/office/drawing/2014/main" id="{5B1F52D8-B5EE-3A41-5D4F-B5E2E4221CAE}"/>
              </a:ext>
            </a:extLst>
          </p:cNvPr>
          <p:cNvPicPr>
            <a:picLocks noChangeAspect="1"/>
          </p:cNvPicPr>
          <p:nvPr/>
        </p:nvPicPr>
        <p:blipFill>
          <a:blip r:embed="rId3"/>
          <a:stretch>
            <a:fillRect/>
          </a:stretch>
        </p:blipFill>
        <p:spPr>
          <a:xfrm>
            <a:off x="641353" y="1893606"/>
            <a:ext cx="5475833" cy="2341399"/>
          </a:xfrm>
          <a:prstGeom prst="rect">
            <a:avLst/>
          </a:prstGeom>
        </p:spPr>
      </p:pic>
      <p:pic>
        <p:nvPicPr>
          <p:cNvPr id="7" name="图片 6" descr="图表, 条形图&#10;&#10;已自动生成说明">
            <a:extLst>
              <a:ext uri="{FF2B5EF4-FFF2-40B4-BE49-F238E27FC236}">
                <a16:creationId xmlns:a16="http://schemas.microsoft.com/office/drawing/2014/main" id="{75A70B6E-8EBB-E7FA-9522-DA2D8577D882}"/>
              </a:ext>
            </a:extLst>
          </p:cNvPr>
          <p:cNvPicPr>
            <a:picLocks noChangeAspect="1"/>
          </p:cNvPicPr>
          <p:nvPr/>
        </p:nvPicPr>
        <p:blipFill>
          <a:blip r:embed="rId4"/>
          <a:stretch>
            <a:fillRect/>
          </a:stretch>
        </p:blipFill>
        <p:spPr>
          <a:xfrm>
            <a:off x="632577" y="4384681"/>
            <a:ext cx="5486863" cy="2357079"/>
          </a:xfrm>
          <a:prstGeom prst="rect">
            <a:avLst/>
          </a:prstGeom>
        </p:spPr>
      </p:pic>
      <p:pic>
        <p:nvPicPr>
          <p:cNvPr id="9" name="图片 8" descr="图表, 条形图&#10;&#10;已自动生成说明">
            <a:extLst>
              <a:ext uri="{FF2B5EF4-FFF2-40B4-BE49-F238E27FC236}">
                <a16:creationId xmlns:a16="http://schemas.microsoft.com/office/drawing/2014/main" id="{CB46AEC5-CA2E-1D2A-B68A-C355F3DFD1A2}"/>
              </a:ext>
            </a:extLst>
          </p:cNvPr>
          <p:cNvPicPr>
            <a:picLocks noChangeAspect="1"/>
          </p:cNvPicPr>
          <p:nvPr/>
        </p:nvPicPr>
        <p:blipFill>
          <a:blip r:embed="rId5"/>
          <a:stretch>
            <a:fillRect/>
          </a:stretch>
        </p:blipFill>
        <p:spPr>
          <a:xfrm>
            <a:off x="6405090" y="4407828"/>
            <a:ext cx="5149099" cy="2314008"/>
          </a:xfrm>
          <a:prstGeom prst="rect">
            <a:avLst/>
          </a:prstGeom>
        </p:spPr>
      </p:pic>
      <p:pic>
        <p:nvPicPr>
          <p:cNvPr id="8" name="Picture 7" descr="A logo with a dna symbol&#10;&#10;Description automatically generated">
            <a:extLst>
              <a:ext uri="{FF2B5EF4-FFF2-40B4-BE49-F238E27FC236}">
                <a16:creationId xmlns:a16="http://schemas.microsoft.com/office/drawing/2014/main" id="{B3852599-EA09-12A9-A427-BF159B39BE11}"/>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Lst>
          </a:blip>
          <a:stretch>
            <a:fillRect/>
          </a:stretch>
        </p:blipFill>
        <p:spPr>
          <a:xfrm>
            <a:off x="11230583" y="158096"/>
            <a:ext cx="965230" cy="766503"/>
          </a:xfrm>
          <a:prstGeom prst="rect">
            <a:avLst/>
          </a:prstGeom>
        </p:spPr>
      </p:pic>
    </p:spTree>
    <p:extLst>
      <p:ext uri="{BB962C8B-B14F-4D97-AF65-F5344CB8AC3E}">
        <p14:creationId xmlns:p14="http://schemas.microsoft.com/office/powerpoint/2010/main" val="959708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672D4CF5-1A89-913B-D69D-46B36467A5F3}"/>
              </a:ext>
            </a:extLst>
          </p:cNvPr>
          <p:cNvGraphicFramePr>
            <a:graphicFrameLocks noGrp="1"/>
          </p:cNvGraphicFramePr>
          <p:nvPr>
            <p:extLst>
              <p:ext uri="{D42A27DB-BD31-4B8C-83A1-F6EECF244321}">
                <p14:modId xmlns:p14="http://schemas.microsoft.com/office/powerpoint/2010/main" val="1277890867"/>
              </p:ext>
            </p:extLst>
          </p:nvPr>
        </p:nvGraphicFramePr>
        <p:xfrm>
          <a:off x="469500" y="1053888"/>
          <a:ext cx="11348246" cy="3207976"/>
        </p:xfrm>
        <a:graphic>
          <a:graphicData uri="http://schemas.openxmlformats.org/drawingml/2006/table">
            <a:tbl>
              <a:tblPr bandRow="1">
                <a:tableStyleId>{9DCAF9ED-07DC-4A11-8D7F-57B35C25682E}</a:tableStyleId>
              </a:tblPr>
              <a:tblGrid>
                <a:gridCol w="1245052">
                  <a:extLst>
                    <a:ext uri="{9D8B030D-6E8A-4147-A177-3AD203B41FA5}">
                      <a16:colId xmlns:a16="http://schemas.microsoft.com/office/drawing/2014/main" val="887091417"/>
                    </a:ext>
                  </a:extLst>
                </a:gridCol>
                <a:gridCol w="2610617">
                  <a:extLst>
                    <a:ext uri="{9D8B030D-6E8A-4147-A177-3AD203B41FA5}">
                      <a16:colId xmlns:a16="http://schemas.microsoft.com/office/drawing/2014/main" val="2656945430"/>
                    </a:ext>
                  </a:extLst>
                </a:gridCol>
                <a:gridCol w="2156965">
                  <a:extLst>
                    <a:ext uri="{9D8B030D-6E8A-4147-A177-3AD203B41FA5}">
                      <a16:colId xmlns:a16="http://schemas.microsoft.com/office/drawing/2014/main" val="2739948539"/>
                    </a:ext>
                  </a:extLst>
                </a:gridCol>
                <a:gridCol w="2952203">
                  <a:extLst>
                    <a:ext uri="{9D8B030D-6E8A-4147-A177-3AD203B41FA5}">
                      <a16:colId xmlns:a16="http://schemas.microsoft.com/office/drawing/2014/main" val="472441066"/>
                    </a:ext>
                  </a:extLst>
                </a:gridCol>
                <a:gridCol w="2383409">
                  <a:extLst>
                    <a:ext uri="{9D8B030D-6E8A-4147-A177-3AD203B41FA5}">
                      <a16:colId xmlns:a16="http://schemas.microsoft.com/office/drawing/2014/main" val="280107854"/>
                    </a:ext>
                  </a:extLst>
                </a:gridCol>
              </a:tblGrid>
              <a:tr h="158588">
                <a:tc>
                  <a:txBody>
                    <a:bodyPr/>
                    <a:lstStyle/>
                    <a:p>
                      <a:pPr algn="ctr"/>
                      <a:r>
                        <a:rPr lang="en-US" sz="1000" b="1">
                          <a:solidFill>
                            <a:srgbClr val="E97132"/>
                          </a:solidFill>
                          <a:effectLst/>
                          <a:latin typeface="Calibri"/>
                        </a:rPr>
                        <a:t>Category</a:t>
                      </a:r>
                      <a:endParaRPr lang="en-US" sz="1200">
                        <a:solidFill>
                          <a:srgbClr val="E97132"/>
                        </a:solidFill>
                        <a:effectLst/>
                        <a:latin typeface="Calibri"/>
                      </a:endParaRPr>
                    </a:p>
                  </a:txBody>
                  <a:tcPr marL="68580" marR="68580" marT="0" marB="0" anchor="ctr"/>
                </a:tc>
                <a:tc>
                  <a:txBody>
                    <a:bodyPr/>
                    <a:lstStyle/>
                    <a:p>
                      <a:pPr algn="ctr"/>
                      <a:r>
                        <a:rPr lang="en-US" sz="1000" b="1">
                          <a:solidFill>
                            <a:srgbClr val="E97132"/>
                          </a:solidFill>
                          <a:effectLst/>
                          <a:latin typeface="Calibri"/>
                        </a:rPr>
                        <a:t>Age</a:t>
                      </a:r>
                      <a:endParaRPr lang="en-US" sz="1200">
                        <a:solidFill>
                          <a:srgbClr val="E97132"/>
                        </a:solidFill>
                        <a:effectLst/>
                        <a:latin typeface="Calibri"/>
                      </a:endParaRPr>
                    </a:p>
                  </a:txBody>
                  <a:tcPr marL="68580" marR="68580" marT="0" marB="0" anchor="ctr"/>
                </a:tc>
                <a:tc>
                  <a:txBody>
                    <a:bodyPr/>
                    <a:lstStyle/>
                    <a:p>
                      <a:pPr algn="ctr"/>
                      <a:r>
                        <a:rPr lang="en-US" sz="1000" b="1">
                          <a:solidFill>
                            <a:srgbClr val="E97132"/>
                          </a:solidFill>
                          <a:effectLst/>
                          <a:latin typeface="Calibri"/>
                        </a:rPr>
                        <a:t>Gender</a:t>
                      </a:r>
                      <a:endParaRPr lang="en-US" sz="1200">
                        <a:solidFill>
                          <a:srgbClr val="E97132"/>
                        </a:solidFill>
                        <a:effectLst/>
                        <a:latin typeface="Calibri"/>
                      </a:endParaRPr>
                    </a:p>
                  </a:txBody>
                  <a:tcPr marL="68580" marR="68580" marT="0" marB="0" anchor="ctr"/>
                </a:tc>
                <a:tc>
                  <a:txBody>
                    <a:bodyPr/>
                    <a:lstStyle/>
                    <a:p>
                      <a:pPr algn="ctr"/>
                      <a:r>
                        <a:rPr lang="en-US" sz="1000" b="1">
                          <a:solidFill>
                            <a:srgbClr val="E97132"/>
                          </a:solidFill>
                          <a:effectLst/>
                          <a:latin typeface="Calibri"/>
                        </a:rPr>
                        <a:t>Education</a:t>
                      </a:r>
                      <a:endParaRPr lang="en-US" sz="1200">
                        <a:solidFill>
                          <a:srgbClr val="E97132"/>
                        </a:solidFill>
                        <a:effectLst/>
                        <a:latin typeface="Calibri"/>
                      </a:endParaRPr>
                    </a:p>
                  </a:txBody>
                  <a:tcPr marL="68580" marR="68580" marT="0" marB="0" anchor="ctr"/>
                </a:tc>
                <a:tc>
                  <a:txBody>
                    <a:bodyPr/>
                    <a:lstStyle/>
                    <a:p>
                      <a:pPr algn="ctr"/>
                      <a:r>
                        <a:rPr lang="en-US" sz="1000" b="1">
                          <a:solidFill>
                            <a:srgbClr val="E97132"/>
                          </a:solidFill>
                          <a:effectLst/>
                          <a:latin typeface="Calibri"/>
                        </a:rPr>
                        <a:t>Income</a:t>
                      </a:r>
                      <a:endParaRPr lang="en-US" sz="1200">
                        <a:solidFill>
                          <a:srgbClr val="E97132"/>
                        </a:solidFill>
                        <a:effectLst/>
                        <a:latin typeface="Calibri"/>
                      </a:endParaRPr>
                    </a:p>
                  </a:txBody>
                  <a:tcPr marL="68580" marR="68580" marT="0" marB="0" anchor="ctr"/>
                </a:tc>
                <a:extLst>
                  <a:ext uri="{0D108BD9-81ED-4DB2-BD59-A6C34878D82A}">
                    <a16:rowId xmlns:a16="http://schemas.microsoft.com/office/drawing/2014/main" val="292187109"/>
                  </a:ext>
                </a:extLst>
              </a:tr>
              <a:tr h="490190">
                <a:tc>
                  <a:txBody>
                    <a:bodyPr/>
                    <a:lstStyle/>
                    <a:p>
                      <a:pPr algn="ctr"/>
                      <a:r>
                        <a:rPr lang="en-US" sz="1000" b="1">
                          <a:effectLst/>
                          <a:latin typeface="Calibri"/>
                        </a:rPr>
                        <a:t>AI Perceptions</a:t>
                      </a:r>
                      <a:endParaRPr lang="en-US" sz="1200">
                        <a:effectLst/>
                        <a:latin typeface="Calibri"/>
                      </a:endParaRPr>
                    </a:p>
                  </a:txBody>
                  <a:tcPr marL="68580" marR="68580" marT="0" marB="0" anchor="ctr"/>
                </a:tc>
                <a:tc>
                  <a:txBody>
                    <a:bodyPr/>
                    <a:lstStyle/>
                    <a:p>
                      <a:pPr algn="ctr"/>
                      <a:r>
                        <a:rPr lang="en-US" sz="1000">
                          <a:effectLst/>
                          <a:latin typeface="Calibri"/>
                        </a:rPr>
                        <a:t>18-29: High excitement, balanced concern</a:t>
                      </a:r>
                      <a:endParaRPr lang="en-US" sz="1200">
                        <a:effectLst/>
                        <a:latin typeface="Calibri"/>
                      </a:endParaRPr>
                    </a:p>
                    <a:p>
                      <a:pPr algn="ctr"/>
                      <a:r>
                        <a:rPr lang="en-US" sz="1000">
                          <a:effectLst/>
                          <a:latin typeface="Calibri"/>
                        </a:rPr>
                        <a:t>30-64: Increasing concern</a:t>
                      </a:r>
                      <a:endParaRPr lang="en-US" sz="1200">
                        <a:effectLst/>
                        <a:latin typeface="Calibri"/>
                      </a:endParaRPr>
                    </a:p>
                    <a:p>
                      <a:pPr algn="ctr"/>
                      <a:r>
                        <a:rPr lang="en-US" sz="1000">
                          <a:effectLst/>
                          <a:latin typeface="Calibri"/>
                        </a:rPr>
                        <a:t>65+: Predominantly concerned</a:t>
                      </a:r>
                      <a:endParaRPr lang="en-US" sz="1200">
                        <a:effectLst/>
                        <a:latin typeface="Calibri"/>
                      </a:endParaRPr>
                    </a:p>
                  </a:txBody>
                  <a:tcPr marL="68580" marR="68580" marT="0" marB="0" anchor="ctr"/>
                </a:tc>
                <a:tc>
                  <a:txBody>
                    <a:bodyPr/>
                    <a:lstStyle/>
                    <a:p>
                      <a:pPr algn="ctr"/>
                      <a:r>
                        <a:rPr lang="en-US" sz="1000">
                          <a:effectLst/>
                          <a:latin typeface="Calibri"/>
                        </a:rPr>
                        <a:t>Men &amp; Women: Predominantly concerned, men slightly more excited</a:t>
                      </a:r>
                      <a:endParaRPr lang="en-US" sz="1200">
                        <a:effectLst/>
                        <a:latin typeface="Calibri"/>
                      </a:endParaRPr>
                    </a:p>
                  </a:txBody>
                  <a:tcPr marL="68580" marR="68580" marT="0" marB="0" anchor="ctr"/>
                </a:tc>
                <a:tc>
                  <a:txBody>
                    <a:bodyPr/>
                    <a:lstStyle/>
                    <a:p>
                      <a:pPr algn="ctr"/>
                      <a:r>
                        <a:rPr lang="en-US" sz="1000">
                          <a:effectLst/>
                          <a:latin typeface="Calibri"/>
                        </a:rPr>
                        <a:t>College Graduates: More positive</a:t>
                      </a:r>
                      <a:endParaRPr lang="en-US" sz="1200">
                        <a:effectLst/>
                        <a:latin typeface="Calibri"/>
                      </a:endParaRPr>
                    </a:p>
                    <a:p>
                      <a:pPr algn="ctr"/>
                      <a:r>
                        <a:rPr lang="en-US" sz="1000">
                          <a:effectLst/>
                          <a:latin typeface="Calibri"/>
                        </a:rPr>
                        <a:t>H.S. Graduates or Less: Higher concern and uncertainty</a:t>
                      </a:r>
                      <a:endParaRPr lang="en-US" sz="1200">
                        <a:effectLst/>
                        <a:latin typeface="Calibri"/>
                      </a:endParaRPr>
                    </a:p>
                  </a:txBody>
                  <a:tcPr marL="68580" marR="68580" marT="0" marB="0" anchor="ctr"/>
                </a:tc>
                <a:tc>
                  <a:txBody>
                    <a:bodyPr/>
                    <a:lstStyle/>
                    <a:p>
                      <a:pPr algn="ctr"/>
                      <a:r>
                        <a:rPr lang="en-US" sz="1000">
                          <a:effectLst/>
                          <a:latin typeface="Calibri"/>
                        </a:rPr>
                        <a:t>Higher Income: More accepting. </a:t>
                      </a:r>
                    </a:p>
                    <a:p>
                      <a:pPr lvl="0" algn="ctr">
                        <a:buNone/>
                      </a:pPr>
                      <a:r>
                        <a:rPr lang="en-US" sz="1000">
                          <a:effectLst/>
                          <a:latin typeface="Calibri"/>
                        </a:rPr>
                        <a:t>Lower Income: Predominantly negative.</a:t>
                      </a:r>
                    </a:p>
                  </a:txBody>
                  <a:tcPr marL="68580" marR="68580" marT="0" marB="0" anchor="ctr"/>
                </a:tc>
                <a:extLst>
                  <a:ext uri="{0D108BD9-81ED-4DB2-BD59-A6C34878D82A}">
                    <a16:rowId xmlns:a16="http://schemas.microsoft.com/office/drawing/2014/main" val="725881906"/>
                  </a:ext>
                </a:extLst>
              </a:tr>
              <a:tr h="634349">
                <a:tc>
                  <a:txBody>
                    <a:bodyPr/>
                    <a:lstStyle/>
                    <a:p>
                      <a:pPr algn="ctr"/>
                      <a:r>
                        <a:rPr lang="en-US" sz="1000" b="1">
                          <a:effectLst/>
                          <a:latin typeface="Calibri"/>
                        </a:rPr>
                        <a:t>Chip Implants Perception</a:t>
                      </a:r>
                      <a:endParaRPr lang="en-US" sz="1200">
                        <a:effectLst/>
                        <a:latin typeface="Calibri"/>
                      </a:endParaRPr>
                    </a:p>
                  </a:txBody>
                  <a:tcPr marL="68580" marR="68580" marT="0" marB="0" anchor="ctr"/>
                </a:tc>
                <a:tc>
                  <a:txBody>
                    <a:bodyPr/>
                    <a:lstStyle/>
                    <a:p>
                      <a:pPr algn="ctr"/>
                      <a:r>
                        <a:rPr lang="en-US" sz="1000">
                          <a:effectLst/>
                          <a:latin typeface="Calibri"/>
                        </a:rPr>
                        <a:t>18-29: Mixed, mostly negative 30-65+: Increasing negativity</a:t>
                      </a:r>
                      <a:endParaRPr lang="en-US" sz="1200">
                        <a:effectLst/>
                        <a:latin typeface="Calibri"/>
                      </a:endParaRPr>
                    </a:p>
                  </a:txBody>
                  <a:tcPr marL="68580" marR="68580" marT="0" marB="0" anchor="ctr"/>
                </a:tc>
                <a:tc>
                  <a:txBody>
                    <a:bodyPr/>
                    <a:lstStyle/>
                    <a:p>
                      <a:pPr algn="ctr"/>
                      <a:r>
                        <a:rPr lang="en-US" sz="1000">
                          <a:effectLst/>
                          <a:latin typeface="Calibri"/>
                        </a:rPr>
                        <a:t>Men &amp; Women: Predominantly negative, women slightly less so</a:t>
                      </a:r>
                      <a:endParaRPr lang="en-US" sz="1200">
                        <a:effectLst/>
                        <a:latin typeface="Calibri"/>
                      </a:endParaRPr>
                    </a:p>
                  </a:txBody>
                  <a:tcPr marL="68580" marR="68580" marT="0" marB="0" anchor="ctr"/>
                </a:tc>
                <a:tc>
                  <a:txBody>
                    <a:bodyPr/>
                    <a:lstStyle/>
                    <a:p>
                      <a:pPr algn="ctr"/>
                      <a:r>
                        <a:rPr lang="en-US" sz="1000">
                          <a:effectLst/>
                          <a:latin typeface="Calibri"/>
                        </a:rPr>
                        <a:t>College Graduates: Balanced but negative H.S. Graduates or Less: Predominantly negative</a:t>
                      </a:r>
                      <a:endParaRPr lang="en-US" sz="1200">
                        <a:effectLst/>
                        <a:latin typeface="Calibri"/>
                      </a:endParaRPr>
                    </a:p>
                  </a:txBody>
                  <a:tcPr marL="68580" marR="68580" marT="0" marB="0" anchor="ctr"/>
                </a:tc>
                <a:tc>
                  <a:txBody>
                    <a:bodyPr/>
                    <a:lstStyle/>
                    <a:p>
                      <a:pPr algn="ctr"/>
                      <a:r>
                        <a:rPr lang="en-US" sz="1000">
                          <a:effectLst/>
                          <a:latin typeface="Calibri"/>
                        </a:rPr>
                        <a:t>Higher Income: Balanced, generally negative</a:t>
                      </a:r>
                      <a:endParaRPr lang="en-US" sz="1200">
                        <a:effectLst/>
                        <a:latin typeface="Calibri"/>
                      </a:endParaRPr>
                    </a:p>
                    <a:p>
                      <a:pPr algn="ctr"/>
                      <a:r>
                        <a:rPr lang="en-US" sz="1000">
                          <a:effectLst/>
                          <a:latin typeface="Calibri"/>
                        </a:rPr>
                        <a:t>Lower Income: Predominantly negative and fearful</a:t>
                      </a:r>
                      <a:endParaRPr lang="en-US" sz="1200">
                        <a:effectLst/>
                        <a:latin typeface="Calibri"/>
                      </a:endParaRPr>
                    </a:p>
                  </a:txBody>
                  <a:tcPr marL="68580" marR="68580" marT="0" marB="0" anchor="ctr"/>
                </a:tc>
                <a:extLst>
                  <a:ext uri="{0D108BD9-81ED-4DB2-BD59-A6C34878D82A}">
                    <a16:rowId xmlns:a16="http://schemas.microsoft.com/office/drawing/2014/main" val="2375182599"/>
                  </a:ext>
                </a:extLst>
              </a:tr>
              <a:tr h="490190">
                <a:tc>
                  <a:txBody>
                    <a:bodyPr/>
                    <a:lstStyle/>
                    <a:p>
                      <a:pPr algn="ctr"/>
                      <a:r>
                        <a:rPr lang="en-US" sz="1000" b="1">
                          <a:effectLst/>
                          <a:latin typeface="Calibri"/>
                        </a:rPr>
                        <a:t>Gene Editing Perception</a:t>
                      </a:r>
                      <a:endParaRPr lang="en-US" sz="1200">
                        <a:effectLst/>
                        <a:latin typeface="Calibri"/>
                      </a:endParaRPr>
                    </a:p>
                  </a:txBody>
                  <a:tcPr marL="68580" marR="68580" marT="0" marB="0" anchor="ctr"/>
                </a:tc>
                <a:tc>
                  <a:txBody>
                    <a:bodyPr/>
                    <a:lstStyle/>
                    <a:p>
                      <a:pPr algn="ctr"/>
                      <a:r>
                        <a:rPr lang="en-US" sz="1000">
                          <a:effectLst/>
                          <a:latin typeface="Calibri"/>
                        </a:rPr>
                        <a:t>18-29: More positive</a:t>
                      </a:r>
                      <a:endParaRPr lang="en-US" sz="1200">
                        <a:effectLst/>
                        <a:latin typeface="Calibri"/>
                      </a:endParaRPr>
                    </a:p>
                    <a:p>
                      <a:pPr algn="ctr"/>
                      <a:r>
                        <a:rPr lang="en-US" sz="1000">
                          <a:effectLst/>
                          <a:latin typeface="Calibri"/>
                        </a:rPr>
                        <a:t>30-64: Balanced, less positive 65+: Predominantly negative</a:t>
                      </a:r>
                      <a:endParaRPr lang="en-US" sz="1200">
                        <a:effectLst/>
                        <a:latin typeface="Calibri"/>
                      </a:endParaRPr>
                    </a:p>
                  </a:txBody>
                  <a:tcPr marL="68580" marR="68580" marT="0" marB="0" anchor="ctr"/>
                </a:tc>
                <a:tc>
                  <a:txBody>
                    <a:bodyPr/>
                    <a:lstStyle/>
                    <a:p>
                      <a:pPr algn="ctr"/>
                      <a:r>
                        <a:rPr lang="en-US" sz="1000">
                          <a:effectLst/>
                          <a:latin typeface="Calibri"/>
                        </a:rPr>
                        <a:t>Men &amp; Women: Similar trends, men slightly more positive</a:t>
                      </a:r>
                      <a:endParaRPr lang="en-US" sz="1200">
                        <a:effectLst/>
                        <a:latin typeface="Calibri"/>
                      </a:endParaRPr>
                    </a:p>
                  </a:txBody>
                  <a:tcPr marL="68580" marR="68580" marT="0" marB="0" anchor="ctr"/>
                </a:tc>
                <a:tc>
                  <a:txBody>
                    <a:bodyPr/>
                    <a:lstStyle/>
                    <a:p>
                      <a:pPr algn="ctr"/>
                      <a:r>
                        <a:rPr lang="en-US" sz="1000">
                          <a:effectLst/>
                          <a:latin typeface="Calibri"/>
                        </a:rPr>
                        <a:t>College Graduates: More positive H.S. Graduates or Less: Higher negativity</a:t>
                      </a:r>
                      <a:endParaRPr lang="en-US" sz="1200">
                        <a:effectLst/>
                        <a:latin typeface="Calibri"/>
                      </a:endParaRPr>
                    </a:p>
                  </a:txBody>
                  <a:tcPr marL="68580" marR="68580" marT="0" marB="0" anchor="ctr"/>
                </a:tc>
                <a:tc>
                  <a:txBody>
                    <a:bodyPr/>
                    <a:lstStyle/>
                    <a:p>
                      <a:pPr algn="ctr"/>
                      <a:r>
                        <a:rPr lang="en-US" sz="1000">
                          <a:effectLst/>
                          <a:latin typeface="Calibri"/>
                        </a:rPr>
                        <a:t>Higher Income: Balanced</a:t>
                      </a:r>
                      <a:endParaRPr lang="en-US" sz="1200">
                        <a:effectLst/>
                        <a:latin typeface="Calibri"/>
                      </a:endParaRPr>
                    </a:p>
                    <a:p>
                      <a:pPr algn="ctr"/>
                      <a:r>
                        <a:rPr lang="en-US" sz="1000">
                          <a:effectLst/>
                          <a:latin typeface="Calibri"/>
                        </a:rPr>
                        <a:t>Lower Income: Predominantly negative</a:t>
                      </a:r>
                      <a:endParaRPr lang="en-US" sz="1200">
                        <a:effectLst/>
                        <a:latin typeface="Calibri"/>
                      </a:endParaRPr>
                    </a:p>
                  </a:txBody>
                  <a:tcPr marL="68580" marR="68580" marT="0" marB="0" anchor="ctr"/>
                </a:tc>
                <a:extLst>
                  <a:ext uri="{0D108BD9-81ED-4DB2-BD59-A6C34878D82A}">
                    <a16:rowId xmlns:a16="http://schemas.microsoft.com/office/drawing/2014/main" val="1185333792"/>
                  </a:ext>
                </a:extLst>
              </a:tr>
              <a:tr h="400155">
                <a:tc>
                  <a:txBody>
                    <a:bodyPr/>
                    <a:lstStyle/>
                    <a:p>
                      <a:pPr algn="ctr"/>
                      <a:r>
                        <a:rPr lang="en-US" sz="1000" b="1">
                          <a:effectLst/>
                          <a:latin typeface="Calibri"/>
                        </a:rPr>
                        <a:t>Chip Preference Perception</a:t>
                      </a:r>
                      <a:endParaRPr lang="en-US" sz="1200">
                        <a:effectLst/>
                        <a:latin typeface="Calibri"/>
                      </a:endParaRPr>
                    </a:p>
                  </a:txBody>
                  <a:tcPr marL="68580" marR="68580" marT="0" marB="0" anchor="ctr"/>
                </a:tc>
                <a:tc>
                  <a:txBody>
                    <a:bodyPr/>
                    <a:lstStyle/>
                    <a:p>
                      <a:pPr algn="ctr"/>
                      <a:r>
                        <a:rPr lang="en-US" sz="1000">
                          <a:effectLst/>
                          <a:latin typeface="Calibri"/>
                        </a:rPr>
                        <a:t>18-29: More open, mixed views 30-65+: Increasing refusal</a:t>
                      </a:r>
                      <a:endParaRPr lang="en-US" sz="1200">
                        <a:effectLst/>
                        <a:latin typeface="Calibri"/>
                      </a:endParaRPr>
                    </a:p>
                  </a:txBody>
                  <a:tcPr marL="68580" marR="68580" marT="0" marB="0" anchor="ctr"/>
                </a:tc>
                <a:tc>
                  <a:txBody>
                    <a:bodyPr/>
                    <a:lstStyle/>
                    <a:p>
                      <a:pPr algn="ctr"/>
                      <a:r>
                        <a:rPr lang="en-US" sz="1000">
                          <a:effectLst/>
                          <a:latin typeface="Calibri"/>
                        </a:rPr>
                        <a:t>Men &amp; Women: Similar, women slightly more open</a:t>
                      </a:r>
                      <a:endParaRPr lang="en-US" sz="1200">
                        <a:effectLst/>
                        <a:latin typeface="Calibri"/>
                      </a:endParaRPr>
                    </a:p>
                  </a:txBody>
                  <a:tcPr marL="68580" marR="68580" marT="0" marB="0" anchor="ctr"/>
                </a:tc>
                <a:tc>
                  <a:txBody>
                    <a:bodyPr/>
                    <a:lstStyle/>
                    <a:p>
                      <a:pPr algn="ctr"/>
                      <a:r>
                        <a:rPr lang="en-US" sz="1000">
                          <a:effectLst/>
                          <a:latin typeface="Calibri"/>
                        </a:rPr>
                        <a:t>College Graduates: More open, mixed views</a:t>
                      </a:r>
                      <a:endParaRPr lang="en-US" sz="1200">
                        <a:effectLst/>
                        <a:latin typeface="Calibri"/>
                      </a:endParaRPr>
                    </a:p>
                    <a:p>
                      <a:pPr algn="ctr"/>
                      <a:r>
                        <a:rPr lang="en-US" sz="1000">
                          <a:effectLst/>
                          <a:latin typeface="Calibri"/>
                        </a:rPr>
                        <a:t>H.S. Graduates or Less: High refusal</a:t>
                      </a:r>
                      <a:endParaRPr lang="en-US" sz="1200">
                        <a:effectLst/>
                        <a:latin typeface="Calibri"/>
                      </a:endParaRPr>
                    </a:p>
                  </a:txBody>
                  <a:tcPr marL="68580" marR="68580" marT="0" marB="0" anchor="ctr"/>
                </a:tc>
                <a:tc>
                  <a:txBody>
                    <a:bodyPr/>
                    <a:lstStyle/>
                    <a:p>
                      <a:pPr algn="ctr"/>
                      <a:r>
                        <a:rPr lang="en-US" sz="1000">
                          <a:effectLst/>
                          <a:latin typeface="Calibri"/>
                        </a:rPr>
                        <a:t>Higher Income: Balanced, high refusal</a:t>
                      </a:r>
                      <a:endParaRPr lang="en-US" sz="1200">
                        <a:effectLst/>
                        <a:latin typeface="Calibri"/>
                      </a:endParaRPr>
                    </a:p>
                    <a:p>
                      <a:pPr algn="ctr"/>
                      <a:r>
                        <a:rPr lang="en-US" sz="1000">
                          <a:effectLst/>
                          <a:latin typeface="Calibri"/>
                        </a:rPr>
                        <a:t>Lower Income: Predominantly negative</a:t>
                      </a:r>
                      <a:endParaRPr lang="en-US" sz="1200">
                        <a:effectLst/>
                        <a:latin typeface="Calibri"/>
                      </a:endParaRPr>
                    </a:p>
                  </a:txBody>
                  <a:tcPr marL="68580" marR="68580" marT="0" marB="0" anchor="ctr"/>
                </a:tc>
                <a:extLst>
                  <a:ext uri="{0D108BD9-81ED-4DB2-BD59-A6C34878D82A}">
                    <a16:rowId xmlns:a16="http://schemas.microsoft.com/office/drawing/2014/main" val="1592210799"/>
                  </a:ext>
                </a:extLst>
              </a:tr>
              <a:tr h="400155">
                <a:tc>
                  <a:txBody>
                    <a:bodyPr/>
                    <a:lstStyle/>
                    <a:p>
                      <a:pPr algn="ctr"/>
                      <a:r>
                        <a:rPr lang="en-US" sz="1000" b="1">
                          <a:effectLst/>
                          <a:latin typeface="Calibri"/>
                        </a:rPr>
                        <a:t>Chip Accuracy Perception</a:t>
                      </a:r>
                      <a:endParaRPr lang="en-US" sz="1200">
                        <a:effectLst/>
                        <a:latin typeface="Calibri"/>
                      </a:endParaRPr>
                    </a:p>
                  </a:txBody>
                  <a:tcPr marL="68580" marR="68580" marT="0" marB="0" anchor="ctr"/>
                </a:tc>
                <a:tc>
                  <a:txBody>
                    <a:bodyPr/>
                    <a:lstStyle/>
                    <a:p>
                      <a:pPr algn="ctr"/>
                      <a:r>
                        <a:rPr lang="en-US" sz="1000">
                          <a:effectLst/>
                          <a:latin typeface="Calibri"/>
                        </a:rPr>
                        <a:t>18-29: Mixed views, some positivity</a:t>
                      </a:r>
                      <a:endParaRPr lang="en-US" sz="1200">
                        <a:effectLst/>
                        <a:latin typeface="Calibri"/>
                      </a:endParaRPr>
                    </a:p>
                    <a:p>
                      <a:pPr algn="ctr"/>
                      <a:r>
                        <a:rPr lang="en-US" sz="1000">
                          <a:effectLst/>
                          <a:latin typeface="Calibri"/>
                        </a:rPr>
                        <a:t>30-65+: Increasing concern</a:t>
                      </a:r>
                      <a:endParaRPr lang="en-US" sz="1200">
                        <a:effectLst/>
                        <a:latin typeface="Calibri"/>
                      </a:endParaRPr>
                    </a:p>
                  </a:txBody>
                  <a:tcPr marL="68580" marR="68580" marT="0" marB="0" anchor="ctr"/>
                </a:tc>
                <a:tc>
                  <a:txBody>
                    <a:bodyPr/>
                    <a:lstStyle/>
                    <a:p>
                      <a:pPr algn="ctr"/>
                      <a:r>
                        <a:rPr lang="en-US" sz="1000">
                          <a:effectLst/>
                          <a:latin typeface="Calibri"/>
                        </a:rPr>
                        <a:t>Men &amp; Women: Similar, men slightly more positive</a:t>
                      </a:r>
                      <a:endParaRPr lang="en-US" sz="1200">
                        <a:effectLst/>
                        <a:latin typeface="Calibri"/>
                      </a:endParaRPr>
                    </a:p>
                  </a:txBody>
                  <a:tcPr marL="68580" marR="68580" marT="0" marB="0" anchor="ctr"/>
                </a:tc>
                <a:tc>
                  <a:txBody>
                    <a:bodyPr/>
                    <a:lstStyle/>
                    <a:p>
                      <a:pPr algn="ctr"/>
                      <a:r>
                        <a:rPr lang="en-US" sz="1000">
                          <a:effectLst/>
                          <a:latin typeface="Calibri"/>
                        </a:rPr>
                        <a:t>College Graduates: More positive</a:t>
                      </a:r>
                      <a:endParaRPr lang="en-US" sz="1200">
                        <a:effectLst/>
                        <a:latin typeface="Calibri"/>
                      </a:endParaRPr>
                    </a:p>
                    <a:p>
                      <a:pPr algn="ctr"/>
                      <a:r>
                        <a:rPr lang="en-US" sz="1000">
                          <a:effectLst/>
                          <a:latin typeface="Calibri"/>
                        </a:rPr>
                        <a:t>H.S. Graduates or Less: High negativity</a:t>
                      </a:r>
                      <a:endParaRPr lang="en-US" sz="1200">
                        <a:effectLst/>
                        <a:latin typeface="Calibri"/>
                      </a:endParaRPr>
                    </a:p>
                  </a:txBody>
                  <a:tcPr marL="68580" marR="68580" marT="0" marB="0" anchor="ctr"/>
                </a:tc>
                <a:tc>
                  <a:txBody>
                    <a:bodyPr/>
                    <a:lstStyle/>
                    <a:p>
                      <a:pPr algn="ctr"/>
                      <a:r>
                        <a:rPr lang="en-US" sz="1000">
                          <a:effectLst/>
                          <a:latin typeface="Calibri"/>
                        </a:rPr>
                        <a:t>Higher Income: Balanced, high negativity</a:t>
                      </a:r>
                      <a:endParaRPr lang="en-US" sz="1200">
                        <a:effectLst/>
                        <a:latin typeface="Calibri"/>
                      </a:endParaRPr>
                    </a:p>
                    <a:p>
                      <a:pPr algn="ctr"/>
                      <a:r>
                        <a:rPr lang="en-US" sz="1000">
                          <a:effectLst/>
                          <a:latin typeface="Calibri"/>
                        </a:rPr>
                        <a:t>Lower Income: Predominantly negative</a:t>
                      </a:r>
                      <a:endParaRPr lang="en-US" sz="1200">
                        <a:effectLst/>
                        <a:latin typeface="Calibri"/>
                      </a:endParaRPr>
                    </a:p>
                  </a:txBody>
                  <a:tcPr marL="68580" marR="68580" marT="0" marB="0" anchor="ctr"/>
                </a:tc>
                <a:extLst>
                  <a:ext uri="{0D108BD9-81ED-4DB2-BD59-A6C34878D82A}">
                    <a16:rowId xmlns:a16="http://schemas.microsoft.com/office/drawing/2014/main" val="3698980892"/>
                  </a:ext>
                </a:extLst>
              </a:tr>
              <a:tr h="634349">
                <a:tc>
                  <a:txBody>
                    <a:bodyPr/>
                    <a:lstStyle/>
                    <a:p>
                      <a:pPr algn="ctr"/>
                      <a:r>
                        <a:rPr lang="en-US" sz="1000" b="1">
                          <a:effectLst/>
                          <a:latin typeface="Calibri"/>
                        </a:rPr>
                        <a:t>Quality of Life Perception</a:t>
                      </a:r>
                      <a:endParaRPr lang="en-US" sz="1200">
                        <a:effectLst/>
                        <a:latin typeface="Calibri"/>
                      </a:endParaRPr>
                    </a:p>
                  </a:txBody>
                  <a:tcPr marL="68580" marR="68580" marT="0" marB="0" anchor="ctr"/>
                </a:tc>
                <a:tc>
                  <a:txBody>
                    <a:bodyPr/>
                    <a:lstStyle/>
                    <a:p>
                      <a:pPr algn="ctr"/>
                      <a:r>
                        <a:rPr lang="en-US" sz="1000">
                          <a:effectLst/>
                          <a:latin typeface="Calibri"/>
                        </a:rPr>
                        <a:t>18-29: More positive about future improvements</a:t>
                      </a:r>
                      <a:endParaRPr lang="en-US" sz="1200">
                        <a:effectLst/>
                        <a:latin typeface="Calibri"/>
                      </a:endParaRPr>
                    </a:p>
                    <a:p>
                      <a:pPr algn="ctr"/>
                      <a:r>
                        <a:rPr lang="en-US" sz="1000">
                          <a:effectLst/>
                          <a:latin typeface="Calibri"/>
                        </a:rPr>
                        <a:t>30-64: Balanced, less positive 65+: Predominantly negative</a:t>
                      </a:r>
                      <a:endParaRPr lang="en-US" sz="1200">
                        <a:effectLst/>
                        <a:latin typeface="Calibri"/>
                      </a:endParaRPr>
                    </a:p>
                  </a:txBody>
                  <a:tcPr marL="68580" marR="68580" marT="0" marB="0" anchor="ctr"/>
                </a:tc>
                <a:tc>
                  <a:txBody>
                    <a:bodyPr/>
                    <a:lstStyle/>
                    <a:p>
                      <a:pPr algn="ctr"/>
                      <a:r>
                        <a:rPr lang="en-US" sz="1000">
                          <a:effectLst/>
                          <a:latin typeface="Calibri"/>
                        </a:rPr>
                        <a:t>Men &amp; Women: Similar trends, men slightly more positive</a:t>
                      </a:r>
                      <a:endParaRPr lang="en-US" sz="1200">
                        <a:effectLst/>
                        <a:latin typeface="Calibri"/>
                      </a:endParaRPr>
                    </a:p>
                  </a:txBody>
                  <a:tcPr marL="68580" marR="68580" marT="0" marB="0" anchor="ctr"/>
                </a:tc>
                <a:tc>
                  <a:txBody>
                    <a:bodyPr/>
                    <a:lstStyle/>
                    <a:p>
                      <a:pPr algn="ctr"/>
                      <a:r>
                        <a:rPr lang="en-US" sz="1000">
                          <a:effectLst/>
                          <a:latin typeface="Calibri"/>
                        </a:rPr>
                        <a:t>College Graduates: More positive about future</a:t>
                      </a:r>
                      <a:endParaRPr lang="en-US" sz="1200">
                        <a:effectLst/>
                        <a:latin typeface="Calibri"/>
                      </a:endParaRPr>
                    </a:p>
                    <a:p>
                      <a:pPr algn="ctr"/>
                      <a:r>
                        <a:rPr lang="en-US" sz="1000">
                          <a:effectLst/>
                          <a:latin typeface="Calibri"/>
                        </a:rPr>
                        <a:t>H.S. Graduates or Less: Higher negativity</a:t>
                      </a:r>
                      <a:endParaRPr lang="en-US" sz="1200">
                        <a:effectLst/>
                        <a:latin typeface="Calibri"/>
                      </a:endParaRPr>
                    </a:p>
                  </a:txBody>
                  <a:tcPr marL="68580" marR="68580" marT="0" marB="0" anchor="ctr"/>
                </a:tc>
                <a:tc>
                  <a:txBody>
                    <a:bodyPr/>
                    <a:lstStyle/>
                    <a:p>
                      <a:pPr algn="ctr"/>
                      <a:r>
                        <a:rPr lang="en-US" sz="1000">
                          <a:effectLst/>
                          <a:latin typeface="Calibri"/>
                        </a:rPr>
                        <a:t>Higher Income: Balanced views Lower Income: Predominantly negative</a:t>
                      </a:r>
                      <a:endParaRPr lang="en-US" sz="1200">
                        <a:effectLst/>
                        <a:latin typeface="Calibri"/>
                      </a:endParaRPr>
                    </a:p>
                  </a:txBody>
                  <a:tcPr marL="68580" marR="68580" marT="0" marB="0" anchor="ctr"/>
                </a:tc>
                <a:extLst>
                  <a:ext uri="{0D108BD9-81ED-4DB2-BD59-A6C34878D82A}">
                    <a16:rowId xmlns:a16="http://schemas.microsoft.com/office/drawing/2014/main" val="2761358439"/>
                  </a:ext>
                </a:extLst>
              </a:tr>
            </a:tbl>
          </a:graphicData>
        </a:graphic>
      </p:graphicFrame>
      <p:sp>
        <p:nvSpPr>
          <p:cNvPr id="6" name="TextBox 5">
            <a:extLst>
              <a:ext uri="{FF2B5EF4-FFF2-40B4-BE49-F238E27FC236}">
                <a16:creationId xmlns:a16="http://schemas.microsoft.com/office/drawing/2014/main" id="{133F4338-8A49-6767-EA9B-744AD7379F0D}"/>
              </a:ext>
            </a:extLst>
          </p:cNvPr>
          <p:cNvSpPr txBox="1"/>
          <p:nvPr/>
        </p:nvSpPr>
        <p:spPr>
          <a:xfrm>
            <a:off x="528793" y="6381007"/>
            <a:ext cx="1124095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b="1" i="1">
                <a:latin typeface="Calibri" panose="020F0502020204030204" pitchFamily="34" charset="0"/>
                <a:cs typeface="Calibri" panose="020F0502020204030204" pitchFamily="34" charset="0"/>
              </a:rPr>
              <a:t>NOTE: Individuals who refused to provide demographic information generally exhibit high negativity, fear, and uncertainty across all categories.</a:t>
            </a:r>
            <a:r>
              <a:rPr lang="en-US" sz="900" i="1">
                <a:latin typeface="Calibri" panose="020F0502020204030204" pitchFamily="34" charset="0"/>
                <a:cs typeface="Calibri" panose="020F0502020204030204" pitchFamily="34" charset="0"/>
              </a:rPr>
              <a:t> This group shows the most significant levels of concern and negative perceptions, regardless of the specific technology being discussed. Their high levels of refusal may indicate a lack of trust or understanding, leading to a more negative and uncertain outlook</a:t>
            </a:r>
            <a:endParaRPr lang="en-US" sz="1600" i="1">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18346FCE-2E9B-3054-87C4-60B4B8EBE5B9}"/>
              </a:ext>
            </a:extLst>
          </p:cNvPr>
          <p:cNvSpPr txBox="1">
            <a:spLocks/>
          </p:cNvSpPr>
          <p:nvPr/>
        </p:nvSpPr>
        <p:spPr>
          <a:xfrm>
            <a:off x="443891" y="292327"/>
            <a:ext cx="11356750" cy="584360"/>
          </a:xfrm>
          <a:prstGeom prst="rect">
            <a:avLst/>
          </a:prstGeom>
        </p:spPr>
        <p:txBody>
          <a:bodyPr vert="horz" lIns="91440" tIns="45720" rIns="91440" bIns="45720" rtlCol="0" anchor="b">
            <a:noAutofit/>
          </a:bodyPr>
          <a:lstStyle>
            <a:lvl1pPr>
              <a:lnSpc>
                <a:spcPct val="90000"/>
              </a:lnSpc>
              <a:spcBef>
                <a:spcPct val="0"/>
              </a:spcBef>
              <a:buNone/>
              <a:defRPr sz="5400">
                <a:latin typeface="+mj-lt"/>
                <a:ea typeface="+mj-ea"/>
                <a:cs typeface="+mj-cs"/>
              </a:defRPr>
            </a:lvl1pPr>
          </a:lstStyle>
          <a:p>
            <a:pPr algn="ctr"/>
            <a:r>
              <a:rPr lang="en-US" sz="4000" b="1" dirty="0">
                <a:latin typeface="Calibri" panose="020F0502020204030204" pitchFamily="34" charset="0"/>
                <a:cs typeface="Calibri" panose="020F0502020204030204" pitchFamily="34" charset="0"/>
              </a:rPr>
              <a:t>Brain Chip and Gene Editing Analysis</a:t>
            </a:r>
          </a:p>
        </p:txBody>
      </p:sp>
      <p:pic>
        <p:nvPicPr>
          <p:cNvPr id="2" name="图片 1" descr="图表, 条形图&#10;&#10;已自动生成说明">
            <a:extLst>
              <a:ext uri="{FF2B5EF4-FFF2-40B4-BE49-F238E27FC236}">
                <a16:creationId xmlns:a16="http://schemas.microsoft.com/office/drawing/2014/main" id="{57B0E3A0-F85F-0D5F-060C-A28DB1369E13}"/>
              </a:ext>
            </a:extLst>
          </p:cNvPr>
          <p:cNvPicPr>
            <a:picLocks noChangeAspect="1"/>
          </p:cNvPicPr>
          <p:nvPr/>
        </p:nvPicPr>
        <p:blipFill>
          <a:blip r:embed="rId2"/>
          <a:stretch>
            <a:fillRect/>
          </a:stretch>
        </p:blipFill>
        <p:spPr>
          <a:xfrm>
            <a:off x="871537" y="4263471"/>
            <a:ext cx="4966759" cy="2023534"/>
          </a:xfrm>
          <a:prstGeom prst="rect">
            <a:avLst/>
          </a:prstGeom>
        </p:spPr>
      </p:pic>
      <p:pic>
        <p:nvPicPr>
          <p:cNvPr id="3" name="图片 2" descr="图表, 条形图&#10;&#10;已自动生成说明">
            <a:extLst>
              <a:ext uri="{FF2B5EF4-FFF2-40B4-BE49-F238E27FC236}">
                <a16:creationId xmlns:a16="http://schemas.microsoft.com/office/drawing/2014/main" id="{2502DB37-919A-A097-F854-84A10AA7C5F4}"/>
              </a:ext>
            </a:extLst>
          </p:cNvPr>
          <p:cNvPicPr>
            <a:picLocks noChangeAspect="1"/>
          </p:cNvPicPr>
          <p:nvPr/>
        </p:nvPicPr>
        <p:blipFill>
          <a:blip r:embed="rId3"/>
          <a:stretch>
            <a:fillRect/>
          </a:stretch>
        </p:blipFill>
        <p:spPr>
          <a:xfrm>
            <a:off x="6095993" y="4260850"/>
            <a:ext cx="5785909" cy="2029884"/>
          </a:xfrm>
          <a:prstGeom prst="rect">
            <a:avLst/>
          </a:prstGeom>
        </p:spPr>
      </p:pic>
      <p:pic>
        <p:nvPicPr>
          <p:cNvPr id="8" name="Picture 7" descr="A logo with a dna symbol&#10;&#10;Description automatically generated">
            <a:extLst>
              <a:ext uri="{FF2B5EF4-FFF2-40B4-BE49-F238E27FC236}">
                <a16:creationId xmlns:a16="http://schemas.microsoft.com/office/drawing/2014/main" id="{AE133CB4-82AE-C95B-486F-46499A4AAA52}"/>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Lst>
          </a:blip>
          <a:stretch>
            <a:fillRect/>
          </a:stretch>
        </p:blipFill>
        <p:spPr>
          <a:xfrm>
            <a:off x="11230583" y="158096"/>
            <a:ext cx="965230" cy="766503"/>
          </a:xfrm>
          <a:prstGeom prst="rect">
            <a:avLst/>
          </a:prstGeom>
        </p:spPr>
      </p:pic>
    </p:spTree>
    <p:extLst>
      <p:ext uri="{BB962C8B-B14F-4D97-AF65-F5344CB8AC3E}">
        <p14:creationId xmlns:p14="http://schemas.microsoft.com/office/powerpoint/2010/main" val="3168434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8D436F-9ACD-4C92-AFC8-C934C527A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90538E0-A884-4E60-A6AB-77D830E2FC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3478" y="0"/>
            <a:ext cx="465738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B0D7DD0-1C67-4D4C-9E06-678233DB84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45347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0F7159-449B-3366-0A6A-271FBE1E7428}"/>
              </a:ext>
            </a:extLst>
          </p:cNvPr>
          <p:cNvSpPr>
            <a:spLocks noGrp="1"/>
          </p:cNvSpPr>
          <p:nvPr>
            <p:ph idx="1"/>
          </p:nvPr>
        </p:nvSpPr>
        <p:spPr>
          <a:xfrm>
            <a:off x="6341327" y="542911"/>
            <a:ext cx="4900937" cy="1022164"/>
          </a:xfrm>
          <a:custGeom>
            <a:avLst/>
            <a:gdLst>
              <a:gd name="connsiteX0" fmla="*/ 0 w 4900937"/>
              <a:gd name="connsiteY0" fmla="*/ 0 h 1022164"/>
              <a:gd name="connsiteX1" fmla="*/ 544549 w 4900937"/>
              <a:gd name="connsiteY1" fmla="*/ 0 h 1022164"/>
              <a:gd name="connsiteX2" fmla="*/ 942069 w 4900937"/>
              <a:gd name="connsiteY2" fmla="*/ 0 h 1022164"/>
              <a:gd name="connsiteX3" fmla="*/ 1388599 w 4900937"/>
              <a:gd name="connsiteY3" fmla="*/ 0 h 1022164"/>
              <a:gd name="connsiteX4" fmla="*/ 1835129 w 4900937"/>
              <a:gd name="connsiteY4" fmla="*/ 0 h 1022164"/>
              <a:gd name="connsiteX5" fmla="*/ 2330668 w 4900937"/>
              <a:gd name="connsiteY5" fmla="*/ 0 h 1022164"/>
              <a:gd name="connsiteX6" fmla="*/ 2875216 w 4900937"/>
              <a:gd name="connsiteY6" fmla="*/ 0 h 1022164"/>
              <a:gd name="connsiteX7" fmla="*/ 3419765 w 4900937"/>
              <a:gd name="connsiteY7" fmla="*/ 0 h 1022164"/>
              <a:gd name="connsiteX8" fmla="*/ 4062332 w 4900937"/>
              <a:gd name="connsiteY8" fmla="*/ 0 h 1022164"/>
              <a:gd name="connsiteX9" fmla="*/ 4900937 w 4900937"/>
              <a:gd name="connsiteY9" fmla="*/ 0 h 1022164"/>
              <a:gd name="connsiteX10" fmla="*/ 4900937 w 4900937"/>
              <a:gd name="connsiteY10" fmla="*/ 511082 h 1022164"/>
              <a:gd name="connsiteX11" fmla="*/ 4900937 w 4900937"/>
              <a:gd name="connsiteY11" fmla="*/ 1022164 h 1022164"/>
              <a:gd name="connsiteX12" fmla="*/ 4405398 w 4900937"/>
              <a:gd name="connsiteY12" fmla="*/ 1022164 h 1022164"/>
              <a:gd name="connsiteX13" fmla="*/ 3762831 w 4900937"/>
              <a:gd name="connsiteY13" fmla="*/ 1022164 h 1022164"/>
              <a:gd name="connsiteX14" fmla="*/ 3316301 w 4900937"/>
              <a:gd name="connsiteY14" fmla="*/ 1022164 h 1022164"/>
              <a:gd name="connsiteX15" fmla="*/ 2771752 w 4900937"/>
              <a:gd name="connsiteY15" fmla="*/ 1022164 h 1022164"/>
              <a:gd name="connsiteX16" fmla="*/ 2227204 w 4900937"/>
              <a:gd name="connsiteY16" fmla="*/ 1022164 h 1022164"/>
              <a:gd name="connsiteX17" fmla="*/ 1633646 w 4900937"/>
              <a:gd name="connsiteY17" fmla="*/ 1022164 h 1022164"/>
              <a:gd name="connsiteX18" fmla="*/ 1187116 w 4900937"/>
              <a:gd name="connsiteY18" fmla="*/ 1022164 h 1022164"/>
              <a:gd name="connsiteX19" fmla="*/ 691577 w 4900937"/>
              <a:gd name="connsiteY19" fmla="*/ 1022164 h 1022164"/>
              <a:gd name="connsiteX20" fmla="*/ 0 w 4900937"/>
              <a:gd name="connsiteY20" fmla="*/ 1022164 h 1022164"/>
              <a:gd name="connsiteX21" fmla="*/ 0 w 4900937"/>
              <a:gd name="connsiteY21" fmla="*/ 490639 h 1022164"/>
              <a:gd name="connsiteX22" fmla="*/ 0 w 4900937"/>
              <a:gd name="connsiteY22" fmla="*/ 0 h 1022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900937" h="1022164" fill="none" extrusionOk="0">
                <a:moveTo>
                  <a:pt x="0" y="0"/>
                </a:moveTo>
                <a:cubicBezTo>
                  <a:pt x="222926" y="-25287"/>
                  <a:pt x="423082" y="25220"/>
                  <a:pt x="544549" y="0"/>
                </a:cubicBezTo>
                <a:cubicBezTo>
                  <a:pt x="666016" y="-25220"/>
                  <a:pt x="787849" y="5091"/>
                  <a:pt x="942069" y="0"/>
                </a:cubicBezTo>
                <a:cubicBezTo>
                  <a:pt x="1096289" y="-5091"/>
                  <a:pt x="1255150" y="51816"/>
                  <a:pt x="1388599" y="0"/>
                </a:cubicBezTo>
                <a:cubicBezTo>
                  <a:pt x="1522048" y="-51816"/>
                  <a:pt x="1694810" y="16460"/>
                  <a:pt x="1835129" y="0"/>
                </a:cubicBezTo>
                <a:cubicBezTo>
                  <a:pt x="1975448" y="-16460"/>
                  <a:pt x="2192432" y="46385"/>
                  <a:pt x="2330668" y="0"/>
                </a:cubicBezTo>
                <a:cubicBezTo>
                  <a:pt x="2468904" y="-46385"/>
                  <a:pt x="2685875" y="2069"/>
                  <a:pt x="2875216" y="0"/>
                </a:cubicBezTo>
                <a:cubicBezTo>
                  <a:pt x="3064557" y="-2069"/>
                  <a:pt x="3230741" y="63235"/>
                  <a:pt x="3419765" y="0"/>
                </a:cubicBezTo>
                <a:cubicBezTo>
                  <a:pt x="3608789" y="-63235"/>
                  <a:pt x="3749332" y="67877"/>
                  <a:pt x="4062332" y="0"/>
                </a:cubicBezTo>
                <a:cubicBezTo>
                  <a:pt x="4375332" y="-67877"/>
                  <a:pt x="4726285" y="27513"/>
                  <a:pt x="4900937" y="0"/>
                </a:cubicBezTo>
                <a:cubicBezTo>
                  <a:pt x="4922727" y="163704"/>
                  <a:pt x="4866396" y="342687"/>
                  <a:pt x="4900937" y="511082"/>
                </a:cubicBezTo>
                <a:cubicBezTo>
                  <a:pt x="4935478" y="679477"/>
                  <a:pt x="4848149" y="809258"/>
                  <a:pt x="4900937" y="1022164"/>
                </a:cubicBezTo>
                <a:cubicBezTo>
                  <a:pt x="4708858" y="1032367"/>
                  <a:pt x="4526314" y="975173"/>
                  <a:pt x="4405398" y="1022164"/>
                </a:cubicBezTo>
                <a:cubicBezTo>
                  <a:pt x="4284482" y="1069155"/>
                  <a:pt x="4042742" y="989497"/>
                  <a:pt x="3762831" y="1022164"/>
                </a:cubicBezTo>
                <a:cubicBezTo>
                  <a:pt x="3482920" y="1054831"/>
                  <a:pt x="3438015" y="979369"/>
                  <a:pt x="3316301" y="1022164"/>
                </a:cubicBezTo>
                <a:cubicBezTo>
                  <a:pt x="3194587" y="1064959"/>
                  <a:pt x="3042455" y="986672"/>
                  <a:pt x="2771752" y="1022164"/>
                </a:cubicBezTo>
                <a:cubicBezTo>
                  <a:pt x="2501049" y="1057656"/>
                  <a:pt x="2413028" y="1002216"/>
                  <a:pt x="2227204" y="1022164"/>
                </a:cubicBezTo>
                <a:cubicBezTo>
                  <a:pt x="2041380" y="1042112"/>
                  <a:pt x="1849323" y="955551"/>
                  <a:pt x="1633646" y="1022164"/>
                </a:cubicBezTo>
                <a:cubicBezTo>
                  <a:pt x="1417969" y="1088777"/>
                  <a:pt x="1295109" y="1007221"/>
                  <a:pt x="1187116" y="1022164"/>
                </a:cubicBezTo>
                <a:cubicBezTo>
                  <a:pt x="1079123" y="1037107"/>
                  <a:pt x="841526" y="984968"/>
                  <a:pt x="691577" y="1022164"/>
                </a:cubicBezTo>
                <a:cubicBezTo>
                  <a:pt x="541628" y="1059360"/>
                  <a:pt x="341557" y="951044"/>
                  <a:pt x="0" y="1022164"/>
                </a:cubicBezTo>
                <a:cubicBezTo>
                  <a:pt x="-4745" y="886517"/>
                  <a:pt x="38829" y="652259"/>
                  <a:pt x="0" y="490639"/>
                </a:cubicBezTo>
                <a:cubicBezTo>
                  <a:pt x="-38829" y="329020"/>
                  <a:pt x="27873" y="229072"/>
                  <a:pt x="0" y="0"/>
                </a:cubicBezTo>
                <a:close/>
              </a:path>
              <a:path w="4900937" h="1022164" stroke="0" extrusionOk="0">
                <a:moveTo>
                  <a:pt x="0" y="0"/>
                </a:moveTo>
                <a:cubicBezTo>
                  <a:pt x="120569" y="-20707"/>
                  <a:pt x="262822" y="19832"/>
                  <a:pt x="446530" y="0"/>
                </a:cubicBezTo>
                <a:cubicBezTo>
                  <a:pt x="630238" y="-19832"/>
                  <a:pt x="748420" y="28288"/>
                  <a:pt x="942069" y="0"/>
                </a:cubicBezTo>
                <a:cubicBezTo>
                  <a:pt x="1135718" y="-28288"/>
                  <a:pt x="1280171" y="8687"/>
                  <a:pt x="1437608" y="0"/>
                </a:cubicBezTo>
                <a:cubicBezTo>
                  <a:pt x="1595045" y="-8687"/>
                  <a:pt x="1760779" y="22674"/>
                  <a:pt x="1982157" y="0"/>
                </a:cubicBezTo>
                <a:cubicBezTo>
                  <a:pt x="2203535" y="-22674"/>
                  <a:pt x="2339104" y="49359"/>
                  <a:pt x="2526705" y="0"/>
                </a:cubicBezTo>
                <a:cubicBezTo>
                  <a:pt x="2714306" y="-49359"/>
                  <a:pt x="2881464" y="41290"/>
                  <a:pt x="3120263" y="0"/>
                </a:cubicBezTo>
                <a:cubicBezTo>
                  <a:pt x="3359062" y="-41290"/>
                  <a:pt x="3461666" y="18537"/>
                  <a:pt x="3566793" y="0"/>
                </a:cubicBezTo>
                <a:cubicBezTo>
                  <a:pt x="3671920" y="-18537"/>
                  <a:pt x="3866489" y="53466"/>
                  <a:pt x="4111342" y="0"/>
                </a:cubicBezTo>
                <a:cubicBezTo>
                  <a:pt x="4356195" y="-53466"/>
                  <a:pt x="4514157" y="58304"/>
                  <a:pt x="4900937" y="0"/>
                </a:cubicBezTo>
                <a:cubicBezTo>
                  <a:pt x="4947173" y="182916"/>
                  <a:pt x="4842443" y="364031"/>
                  <a:pt x="4900937" y="521304"/>
                </a:cubicBezTo>
                <a:cubicBezTo>
                  <a:pt x="4959431" y="678577"/>
                  <a:pt x="4845504" y="838718"/>
                  <a:pt x="4900937" y="1022164"/>
                </a:cubicBezTo>
                <a:cubicBezTo>
                  <a:pt x="4676392" y="1033037"/>
                  <a:pt x="4403987" y="1014208"/>
                  <a:pt x="4258370" y="1022164"/>
                </a:cubicBezTo>
                <a:cubicBezTo>
                  <a:pt x="4112753" y="1030120"/>
                  <a:pt x="3973714" y="997447"/>
                  <a:pt x="3762831" y="1022164"/>
                </a:cubicBezTo>
                <a:cubicBezTo>
                  <a:pt x="3551948" y="1046881"/>
                  <a:pt x="3449220" y="1006026"/>
                  <a:pt x="3316301" y="1022164"/>
                </a:cubicBezTo>
                <a:cubicBezTo>
                  <a:pt x="3183382" y="1038302"/>
                  <a:pt x="2917678" y="1012790"/>
                  <a:pt x="2673733" y="1022164"/>
                </a:cubicBezTo>
                <a:cubicBezTo>
                  <a:pt x="2429788" y="1031538"/>
                  <a:pt x="2205539" y="981284"/>
                  <a:pt x="2080175" y="1022164"/>
                </a:cubicBezTo>
                <a:cubicBezTo>
                  <a:pt x="1954811" y="1063044"/>
                  <a:pt x="1714017" y="991001"/>
                  <a:pt x="1486618" y="1022164"/>
                </a:cubicBezTo>
                <a:cubicBezTo>
                  <a:pt x="1259219" y="1053327"/>
                  <a:pt x="1004976" y="967810"/>
                  <a:pt x="844050" y="1022164"/>
                </a:cubicBezTo>
                <a:cubicBezTo>
                  <a:pt x="683124" y="1076518"/>
                  <a:pt x="273031" y="926876"/>
                  <a:pt x="0" y="1022164"/>
                </a:cubicBezTo>
                <a:cubicBezTo>
                  <a:pt x="-7468" y="916124"/>
                  <a:pt x="31047" y="692333"/>
                  <a:pt x="0" y="500860"/>
                </a:cubicBezTo>
                <a:cubicBezTo>
                  <a:pt x="-31047" y="309387"/>
                  <a:pt x="29388" y="186832"/>
                  <a:pt x="0" y="0"/>
                </a:cubicBezTo>
                <a:close/>
              </a:path>
            </a:pathLst>
          </a:custGeom>
          <a:ln>
            <a:solidFill>
              <a:schemeClr val="tx1"/>
            </a:solidFill>
            <a:extLst>
              <a:ext uri="{C807C97D-BFC1-408E-A445-0C87EB9F89A2}">
                <ask:lineSketchStyleProps xmlns:ask="http://schemas.microsoft.com/office/drawing/2018/sketchyshapes" sd="265996410">
                  <ask:type>
                    <ask:lineSketchScribble/>
                  </ask:type>
                </ask:lineSketchStyleProps>
              </a:ext>
            </a:extLst>
          </a:ln>
        </p:spPr>
        <p:txBody>
          <a:bodyPr vert="horz" lIns="91440" tIns="45720" rIns="91440" bIns="45720" rtlCol="0" anchor="t">
            <a:normAutofit fontScale="92500" lnSpcReduction="20000"/>
          </a:bodyPr>
          <a:lstStyle/>
          <a:p>
            <a:pPr marL="0" indent="0" algn="ctr">
              <a:buNone/>
            </a:pPr>
            <a:r>
              <a:rPr lang="en-US" sz="1500" b="1" dirty="0">
                <a:solidFill>
                  <a:srgbClr val="E97132"/>
                </a:solidFill>
                <a:latin typeface="Calibri"/>
                <a:cs typeface="Calibri"/>
              </a:rPr>
              <a:t>Model Selected</a:t>
            </a:r>
            <a:endParaRPr lang="en-US" sz="1500">
              <a:latin typeface="Calibri"/>
              <a:cs typeface="Calibri"/>
            </a:endParaRPr>
          </a:p>
          <a:p>
            <a:pPr marL="0" indent="0" algn="ctr">
              <a:buNone/>
            </a:pPr>
            <a:r>
              <a:rPr lang="en-US" sz="1200" b="1" dirty="0">
                <a:latin typeface="Calibri"/>
                <a:cs typeface="Calibri"/>
              </a:rPr>
              <a:t>Random Forest Model</a:t>
            </a:r>
          </a:p>
          <a:p>
            <a:pPr marL="0" indent="0" algn="ctr">
              <a:buNone/>
            </a:pPr>
            <a:r>
              <a:rPr lang="en-US" sz="1200" dirty="0">
                <a:latin typeface="Calibri"/>
                <a:cs typeface="Calibri"/>
              </a:rPr>
              <a:t>Chosen for its highest </a:t>
            </a:r>
            <a:r>
              <a:rPr lang="en-US" sz="1200" b="1" dirty="0">
                <a:latin typeface="Calibri"/>
                <a:cs typeface="Calibri"/>
              </a:rPr>
              <a:t>accuracy score</a:t>
            </a:r>
            <a:r>
              <a:rPr lang="en-US" sz="1200" dirty="0">
                <a:latin typeface="Calibri"/>
                <a:cs typeface="Calibri"/>
              </a:rPr>
              <a:t> and </a:t>
            </a:r>
            <a:r>
              <a:rPr lang="en-US" sz="1200" dirty="0">
                <a:latin typeface="Calibri"/>
                <a:ea typeface="+mn-lt"/>
                <a:cs typeface="+mn-lt"/>
              </a:rPr>
              <a:t>consistent key performance metrics</a:t>
            </a:r>
            <a:r>
              <a:rPr lang="en-US" sz="1200" dirty="0">
                <a:latin typeface="Calibri"/>
                <a:cs typeface="Calibri"/>
              </a:rPr>
              <a:t> such as </a:t>
            </a:r>
            <a:r>
              <a:rPr lang="en-US" sz="1200" b="1" dirty="0">
                <a:latin typeface="Calibri"/>
                <a:cs typeface="Calibri"/>
              </a:rPr>
              <a:t>F1, recall and precision scores</a:t>
            </a:r>
            <a:r>
              <a:rPr lang="en-US" sz="1200" dirty="0">
                <a:latin typeface="Calibri"/>
                <a:cs typeface="Calibri"/>
              </a:rPr>
              <a:t> , as compared to logistic regression and decision tree.</a:t>
            </a:r>
            <a:endParaRPr lang="en-US">
              <a:latin typeface="Calibri"/>
              <a:cs typeface="Calibri"/>
            </a:endParaRPr>
          </a:p>
          <a:p>
            <a:pPr marL="514350" lvl="1" indent="0" algn="just">
              <a:buNone/>
            </a:pPr>
            <a:endParaRPr lang="en-US" sz="1200" dirty="0">
              <a:latin typeface="Calibri"/>
              <a:cs typeface="Calibri"/>
            </a:endParaRPr>
          </a:p>
          <a:p>
            <a:pPr marL="514350" lvl="1" indent="0" algn="just">
              <a:buNone/>
            </a:pPr>
            <a:endParaRPr lang="en-US" sz="1200" dirty="0">
              <a:latin typeface="Calibri"/>
              <a:cs typeface="Calibri"/>
            </a:endParaRPr>
          </a:p>
          <a:p>
            <a:pPr marL="742950" lvl="1" algn="just"/>
            <a:endParaRPr lang="en-US" sz="1200" dirty="0">
              <a:latin typeface="Calibri"/>
              <a:cs typeface="Calibri"/>
            </a:endParaRPr>
          </a:p>
          <a:p>
            <a:pPr marL="742950" lvl="1" algn="just"/>
            <a:endParaRPr lang="en-US" sz="1800" dirty="0">
              <a:latin typeface="Calibri"/>
              <a:cs typeface="Calibri"/>
            </a:endParaRPr>
          </a:p>
          <a:p>
            <a:pPr algn="just"/>
            <a:endParaRPr lang="en-US" sz="2000" dirty="0">
              <a:latin typeface="Calibri"/>
              <a:cs typeface="Calibri"/>
            </a:endParaRPr>
          </a:p>
        </p:txBody>
      </p:sp>
      <p:sp>
        <p:nvSpPr>
          <p:cNvPr id="4" name="Content Placeholder 2">
            <a:extLst>
              <a:ext uri="{FF2B5EF4-FFF2-40B4-BE49-F238E27FC236}">
                <a16:creationId xmlns:a16="http://schemas.microsoft.com/office/drawing/2014/main" id="{1473400E-F8ED-8527-FA76-ED786013781D}"/>
              </a:ext>
            </a:extLst>
          </p:cNvPr>
          <p:cNvSpPr txBox="1">
            <a:spLocks/>
          </p:cNvSpPr>
          <p:nvPr/>
        </p:nvSpPr>
        <p:spPr>
          <a:xfrm>
            <a:off x="6686385" y="1842896"/>
            <a:ext cx="4657388" cy="4898770"/>
          </a:xfrm>
          <a:custGeom>
            <a:avLst/>
            <a:gdLst>
              <a:gd name="connsiteX0" fmla="*/ 0 w 4657388"/>
              <a:gd name="connsiteY0" fmla="*/ 0 h 4898770"/>
              <a:gd name="connsiteX1" fmla="*/ 442452 w 4657388"/>
              <a:gd name="connsiteY1" fmla="*/ 0 h 4898770"/>
              <a:gd name="connsiteX2" fmla="*/ 884904 w 4657388"/>
              <a:gd name="connsiteY2" fmla="*/ 0 h 4898770"/>
              <a:gd name="connsiteX3" fmla="*/ 1467077 w 4657388"/>
              <a:gd name="connsiteY3" fmla="*/ 0 h 4898770"/>
              <a:gd name="connsiteX4" fmla="*/ 1956103 w 4657388"/>
              <a:gd name="connsiteY4" fmla="*/ 0 h 4898770"/>
              <a:gd name="connsiteX5" fmla="*/ 2491703 w 4657388"/>
              <a:gd name="connsiteY5" fmla="*/ 0 h 4898770"/>
              <a:gd name="connsiteX6" fmla="*/ 2934154 w 4657388"/>
              <a:gd name="connsiteY6" fmla="*/ 0 h 4898770"/>
              <a:gd name="connsiteX7" fmla="*/ 3469754 w 4657388"/>
              <a:gd name="connsiteY7" fmla="*/ 0 h 4898770"/>
              <a:gd name="connsiteX8" fmla="*/ 4051928 w 4657388"/>
              <a:gd name="connsiteY8" fmla="*/ 0 h 4898770"/>
              <a:gd name="connsiteX9" fmla="*/ 4657388 w 4657388"/>
              <a:gd name="connsiteY9" fmla="*/ 0 h 4898770"/>
              <a:gd name="connsiteX10" fmla="*/ 4657388 w 4657388"/>
              <a:gd name="connsiteY10" fmla="*/ 593295 h 4898770"/>
              <a:gd name="connsiteX11" fmla="*/ 4657388 w 4657388"/>
              <a:gd name="connsiteY11" fmla="*/ 1137603 h 4898770"/>
              <a:gd name="connsiteX12" fmla="*/ 4657388 w 4657388"/>
              <a:gd name="connsiteY12" fmla="*/ 1779886 h 4898770"/>
              <a:gd name="connsiteX13" fmla="*/ 4657388 w 4657388"/>
              <a:gd name="connsiteY13" fmla="*/ 2324194 h 4898770"/>
              <a:gd name="connsiteX14" fmla="*/ 4657388 w 4657388"/>
              <a:gd name="connsiteY14" fmla="*/ 2868502 h 4898770"/>
              <a:gd name="connsiteX15" fmla="*/ 4657388 w 4657388"/>
              <a:gd name="connsiteY15" fmla="*/ 3510785 h 4898770"/>
              <a:gd name="connsiteX16" fmla="*/ 4657388 w 4657388"/>
              <a:gd name="connsiteY16" fmla="*/ 3957118 h 4898770"/>
              <a:gd name="connsiteX17" fmla="*/ 4657388 w 4657388"/>
              <a:gd name="connsiteY17" fmla="*/ 4898770 h 4898770"/>
              <a:gd name="connsiteX18" fmla="*/ 4075215 w 4657388"/>
              <a:gd name="connsiteY18" fmla="*/ 4898770 h 4898770"/>
              <a:gd name="connsiteX19" fmla="*/ 3586189 w 4657388"/>
              <a:gd name="connsiteY19" fmla="*/ 4898770 h 4898770"/>
              <a:gd name="connsiteX20" fmla="*/ 3143737 w 4657388"/>
              <a:gd name="connsiteY20" fmla="*/ 4898770 h 4898770"/>
              <a:gd name="connsiteX21" fmla="*/ 2608137 w 4657388"/>
              <a:gd name="connsiteY21" fmla="*/ 4898770 h 4898770"/>
              <a:gd name="connsiteX22" fmla="*/ 2119112 w 4657388"/>
              <a:gd name="connsiteY22" fmla="*/ 4898770 h 4898770"/>
              <a:gd name="connsiteX23" fmla="*/ 1630086 w 4657388"/>
              <a:gd name="connsiteY23" fmla="*/ 4898770 h 4898770"/>
              <a:gd name="connsiteX24" fmla="*/ 954765 w 4657388"/>
              <a:gd name="connsiteY24" fmla="*/ 4898770 h 4898770"/>
              <a:gd name="connsiteX25" fmla="*/ 512313 w 4657388"/>
              <a:gd name="connsiteY25" fmla="*/ 4898770 h 4898770"/>
              <a:gd name="connsiteX26" fmla="*/ 0 w 4657388"/>
              <a:gd name="connsiteY26" fmla="*/ 4898770 h 4898770"/>
              <a:gd name="connsiteX27" fmla="*/ 0 w 4657388"/>
              <a:gd name="connsiteY27" fmla="*/ 4256487 h 4898770"/>
              <a:gd name="connsiteX28" fmla="*/ 0 w 4657388"/>
              <a:gd name="connsiteY28" fmla="*/ 3859142 h 4898770"/>
              <a:gd name="connsiteX29" fmla="*/ 0 w 4657388"/>
              <a:gd name="connsiteY29" fmla="*/ 3363822 h 4898770"/>
              <a:gd name="connsiteX30" fmla="*/ 0 w 4657388"/>
              <a:gd name="connsiteY30" fmla="*/ 2917490 h 4898770"/>
              <a:gd name="connsiteX31" fmla="*/ 0 w 4657388"/>
              <a:gd name="connsiteY31" fmla="*/ 2520145 h 4898770"/>
              <a:gd name="connsiteX32" fmla="*/ 0 w 4657388"/>
              <a:gd name="connsiteY32" fmla="*/ 2122800 h 4898770"/>
              <a:gd name="connsiteX33" fmla="*/ 0 w 4657388"/>
              <a:gd name="connsiteY33" fmla="*/ 1480517 h 4898770"/>
              <a:gd name="connsiteX34" fmla="*/ 0 w 4657388"/>
              <a:gd name="connsiteY34" fmla="*/ 936209 h 4898770"/>
              <a:gd name="connsiteX35" fmla="*/ 0 w 4657388"/>
              <a:gd name="connsiteY35" fmla="*/ 0 h 4898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657388" h="4898770" fill="none" extrusionOk="0">
                <a:moveTo>
                  <a:pt x="0" y="0"/>
                </a:moveTo>
                <a:cubicBezTo>
                  <a:pt x="106333" y="-4729"/>
                  <a:pt x="246579" y="8715"/>
                  <a:pt x="442452" y="0"/>
                </a:cubicBezTo>
                <a:cubicBezTo>
                  <a:pt x="638325" y="-8715"/>
                  <a:pt x="750466" y="45286"/>
                  <a:pt x="884904" y="0"/>
                </a:cubicBezTo>
                <a:cubicBezTo>
                  <a:pt x="1019342" y="-45286"/>
                  <a:pt x="1186092" y="18134"/>
                  <a:pt x="1467077" y="0"/>
                </a:cubicBezTo>
                <a:cubicBezTo>
                  <a:pt x="1748062" y="-18134"/>
                  <a:pt x="1830202" y="3163"/>
                  <a:pt x="1956103" y="0"/>
                </a:cubicBezTo>
                <a:cubicBezTo>
                  <a:pt x="2082004" y="-3163"/>
                  <a:pt x="2332227" y="60859"/>
                  <a:pt x="2491703" y="0"/>
                </a:cubicBezTo>
                <a:cubicBezTo>
                  <a:pt x="2651179" y="-60859"/>
                  <a:pt x="2819145" y="21272"/>
                  <a:pt x="2934154" y="0"/>
                </a:cubicBezTo>
                <a:cubicBezTo>
                  <a:pt x="3049163" y="-21272"/>
                  <a:pt x="3317429" y="48902"/>
                  <a:pt x="3469754" y="0"/>
                </a:cubicBezTo>
                <a:cubicBezTo>
                  <a:pt x="3622079" y="-48902"/>
                  <a:pt x="3790746" y="13435"/>
                  <a:pt x="4051928" y="0"/>
                </a:cubicBezTo>
                <a:cubicBezTo>
                  <a:pt x="4313110" y="-13435"/>
                  <a:pt x="4485385" y="67323"/>
                  <a:pt x="4657388" y="0"/>
                </a:cubicBezTo>
                <a:cubicBezTo>
                  <a:pt x="4672231" y="267108"/>
                  <a:pt x="4642348" y="356031"/>
                  <a:pt x="4657388" y="593295"/>
                </a:cubicBezTo>
                <a:cubicBezTo>
                  <a:pt x="4672428" y="830560"/>
                  <a:pt x="4615495" y="1019515"/>
                  <a:pt x="4657388" y="1137603"/>
                </a:cubicBezTo>
                <a:cubicBezTo>
                  <a:pt x="4699281" y="1255691"/>
                  <a:pt x="4643369" y="1578566"/>
                  <a:pt x="4657388" y="1779886"/>
                </a:cubicBezTo>
                <a:cubicBezTo>
                  <a:pt x="4671407" y="1981206"/>
                  <a:pt x="4595926" y="2193816"/>
                  <a:pt x="4657388" y="2324194"/>
                </a:cubicBezTo>
                <a:cubicBezTo>
                  <a:pt x="4718850" y="2454572"/>
                  <a:pt x="4628111" y="2758214"/>
                  <a:pt x="4657388" y="2868502"/>
                </a:cubicBezTo>
                <a:cubicBezTo>
                  <a:pt x="4686665" y="2978790"/>
                  <a:pt x="4619901" y="3380154"/>
                  <a:pt x="4657388" y="3510785"/>
                </a:cubicBezTo>
                <a:cubicBezTo>
                  <a:pt x="4694875" y="3641416"/>
                  <a:pt x="4610204" y="3805657"/>
                  <a:pt x="4657388" y="3957118"/>
                </a:cubicBezTo>
                <a:cubicBezTo>
                  <a:pt x="4704572" y="4108579"/>
                  <a:pt x="4648365" y="4655672"/>
                  <a:pt x="4657388" y="4898770"/>
                </a:cubicBezTo>
                <a:cubicBezTo>
                  <a:pt x="4504827" y="4914379"/>
                  <a:pt x="4317474" y="4886165"/>
                  <a:pt x="4075215" y="4898770"/>
                </a:cubicBezTo>
                <a:cubicBezTo>
                  <a:pt x="3832956" y="4911375"/>
                  <a:pt x="3818605" y="4891046"/>
                  <a:pt x="3586189" y="4898770"/>
                </a:cubicBezTo>
                <a:cubicBezTo>
                  <a:pt x="3353773" y="4906494"/>
                  <a:pt x="3285722" y="4880784"/>
                  <a:pt x="3143737" y="4898770"/>
                </a:cubicBezTo>
                <a:cubicBezTo>
                  <a:pt x="3001752" y="4916756"/>
                  <a:pt x="2874220" y="4872205"/>
                  <a:pt x="2608137" y="4898770"/>
                </a:cubicBezTo>
                <a:cubicBezTo>
                  <a:pt x="2342054" y="4925335"/>
                  <a:pt x="2330134" y="4860269"/>
                  <a:pt x="2119112" y="4898770"/>
                </a:cubicBezTo>
                <a:cubicBezTo>
                  <a:pt x="1908091" y="4937271"/>
                  <a:pt x="1768426" y="4881537"/>
                  <a:pt x="1630086" y="4898770"/>
                </a:cubicBezTo>
                <a:cubicBezTo>
                  <a:pt x="1491746" y="4916003"/>
                  <a:pt x="1227471" y="4823093"/>
                  <a:pt x="954765" y="4898770"/>
                </a:cubicBezTo>
                <a:cubicBezTo>
                  <a:pt x="682059" y="4974447"/>
                  <a:pt x="686712" y="4846890"/>
                  <a:pt x="512313" y="4898770"/>
                </a:cubicBezTo>
                <a:cubicBezTo>
                  <a:pt x="337914" y="4950650"/>
                  <a:pt x="224966" y="4844365"/>
                  <a:pt x="0" y="4898770"/>
                </a:cubicBezTo>
                <a:cubicBezTo>
                  <a:pt x="-26764" y="4754652"/>
                  <a:pt x="19325" y="4431013"/>
                  <a:pt x="0" y="4256487"/>
                </a:cubicBezTo>
                <a:cubicBezTo>
                  <a:pt x="-19325" y="4081961"/>
                  <a:pt x="11420" y="4045659"/>
                  <a:pt x="0" y="3859142"/>
                </a:cubicBezTo>
                <a:cubicBezTo>
                  <a:pt x="-11420" y="3672626"/>
                  <a:pt x="10744" y="3488351"/>
                  <a:pt x="0" y="3363822"/>
                </a:cubicBezTo>
                <a:cubicBezTo>
                  <a:pt x="-10744" y="3239293"/>
                  <a:pt x="47360" y="3075242"/>
                  <a:pt x="0" y="2917490"/>
                </a:cubicBezTo>
                <a:cubicBezTo>
                  <a:pt x="-47360" y="2759738"/>
                  <a:pt x="44877" y="2684524"/>
                  <a:pt x="0" y="2520145"/>
                </a:cubicBezTo>
                <a:cubicBezTo>
                  <a:pt x="-44877" y="2355767"/>
                  <a:pt x="8062" y="2244139"/>
                  <a:pt x="0" y="2122800"/>
                </a:cubicBezTo>
                <a:cubicBezTo>
                  <a:pt x="-8062" y="2001461"/>
                  <a:pt x="49358" y="1735294"/>
                  <a:pt x="0" y="1480517"/>
                </a:cubicBezTo>
                <a:cubicBezTo>
                  <a:pt x="-49358" y="1225740"/>
                  <a:pt x="1594" y="1100580"/>
                  <a:pt x="0" y="936209"/>
                </a:cubicBezTo>
                <a:cubicBezTo>
                  <a:pt x="-1594" y="771838"/>
                  <a:pt x="2886" y="397986"/>
                  <a:pt x="0" y="0"/>
                </a:cubicBezTo>
                <a:close/>
              </a:path>
              <a:path w="4657388" h="4898770" stroke="0" extrusionOk="0">
                <a:moveTo>
                  <a:pt x="0" y="0"/>
                </a:moveTo>
                <a:cubicBezTo>
                  <a:pt x="179296" y="-29915"/>
                  <a:pt x="407320" y="35730"/>
                  <a:pt x="675321" y="0"/>
                </a:cubicBezTo>
                <a:cubicBezTo>
                  <a:pt x="943322" y="-35730"/>
                  <a:pt x="949596" y="453"/>
                  <a:pt x="1164347" y="0"/>
                </a:cubicBezTo>
                <a:cubicBezTo>
                  <a:pt x="1379098" y="-453"/>
                  <a:pt x="1517552" y="13507"/>
                  <a:pt x="1653373" y="0"/>
                </a:cubicBezTo>
                <a:cubicBezTo>
                  <a:pt x="1789194" y="-13507"/>
                  <a:pt x="2003833" y="9418"/>
                  <a:pt x="2188972" y="0"/>
                </a:cubicBezTo>
                <a:cubicBezTo>
                  <a:pt x="2374111" y="-9418"/>
                  <a:pt x="2589199" y="5960"/>
                  <a:pt x="2771146" y="0"/>
                </a:cubicBezTo>
                <a:cubicBezTo>
                  <a:pt x="2953093" y="-5960"/>
                  <a:pt x="3266518" y="12008"/>
                  <a:pt x="3399893" y="0"/>
                </a:cubicBezTo>
                <a:cubicBezTo>
                  <a:pt x="3533268" y="-12008"/>
                  <a:pt x="3791433" y="58829"/>
                  <a:pt x="4075215" y="0"/>
                </a:cubicBezTo>
                <a:cubicBezTo>
                  <a:pt x="4358997" y="-58829"/>
                  <a:pt x="4366408" y="1230"/>
                  <a:pt x="4657388" y="0"/>
                </a:cubicBezTo>
                <a:cubicBezTo>
                  <a:pt x="4689355" y="133723"/>
                  <a:pt x="4654427" y="248733"/>
                  <a:pt x="4657388" y="495320"/>
                </a:cubicBezTo>
                <a:cubicBezTo>
                  <a:pt x="4660349" y="741907"/>
                  <a:pt x="4607003" y="838934"/>
                  <a:pt x="4657388" y="1088616"/>
                </a:cubicBezTo>
                <a:cubicBezTo>
                  <a:pt x="4707773" y="1338298"/>
                  <a:pt x="4656443" y="1444743"/>
                  <a:pt x="4657388" y="1583936"/>
                </a:cubicBezTo>
                <a:cubicBezTo>
                  <a:pt x="4658333" y="1723129"/>
                  <a:pt x="4647760" y="1927600"/>
                  <a:pt x="4657388" y="2079256"/>
                </a:cubicBezTo>
                <a:cubicBezTo>
                  <a:pt x="4667016" y="2230912"/>
                  <a:pt x="4655466" y="2342796"/>
                  <a:pt x="4657388" y="2525588"/>
                </a:cubicBezTo>
                <a:cubicBezTo>
                  <a:pt x="4659310" y="2708380"/>
                  <a:pt x="4633110" y="2736739"/>
                  <a:pt x="4657388" y="2922933"/>
                </a:cubicBezTo>
                <a:cubicBezTo>
                  <a:pt x="4681666" y="3109127"/>
                  <a:pt x="4607964" y="3196110"/>
                  <a:pt x="4657388" y="3418253"/>
                </a:cubicBezTo>
                <a:cubicBezTo>
                  <a:pt x="4706812" y="3640396"/>
                  <a:pt x="4653519" y="3640615"/>
                  <a:pt x="4657388" y="3815598"/>
                </a:cubicBezTo>
                <a:cubicBezTo>
                  <a:pt x="4661257" y="3990582"/>
                  <a:pt x="4615179" y="4576474"/>
                  <a:pt x="4657388" y="4898770"/>
                </a:cubicBezTo>
                <a:cubicBezTo>
                  <a:pt x="4457254" y="4925885"/>
                  <a:pt x="4305810" y="4880580"/>
                  <a:pt x="4214936" y="4898770"/>
                </a:cubicBezTo>
                <a:cubicBezTo>
                  <a:pt x="4124062" y="4916960"/>
                  <a:pt x="3953069" y="4885506"/>
                  <a:pt x="3772484" y="4898770"/>
                </a:cubicBezTo>
                <a:cubicBezTo>
                  <a:pt x="3591899" y="4912034"/>
                  <a:pt x="3365965" y="4820184"/>
                  <a:pt x="3097163" y="4898770"/>
                </a:cubicBezTo>
                <a:cubicBezTo>
                  <a:pt x="2828361" y="4977356"/>
                  <a:pt x="2616898" y="4830383"/>
                  <a:pt x="2421842" y="4898770"/>
                </a:cubicBezTo>
                <a:cubicBezTo>
                  <a:pt x="2226786" y="4967157"/>
                  <a:pt x="2035921" y="4898146"/>
                  <a:pt x="1886242" y="4898770"/>
                </a:cubicBezTo>
                <a:cubicBezTo>
                  <a:pt x="1736563" y="4899394"/>
                  <a:pt x="1640775" y="4896441"/>
                  <a:pt x="1443790" y="4898770"/>
                </a:cubicBezTo>
                <a:cubicBezTo>
                  <a:pt x="1246805" y="4901099"/>
                  <a:pt x="1068948" y="4865415"/>
                  <a:pt x="908191" y="4898770"/>
                </a:cubicBezTo>
                <a:cubicBezTo>
                  <a:pt x="747434" y="4932125"/>
                  <a:pt x="420240" y="4869612"/>
                  <a:pt x="0" y="4898770"/>
                </a:cubicBezTo>
                <a:cubicBezTo>
                  <a:pt x="-10188" y="4799584"/>
                  <a:pt x="18697" y="4592248"/>
                  <a:pt x="0" y="4452438"/>
                </a:cubicBezTo>
                <a:cubicBezTo>
                  <a:pt x="-18697" y="4312628"/>
                  <a:pt x="47353" y="4112124"/>
                  <a:pt x="0" y="3957118"/>
                </a:cubicBezTo>
                <a:cubicBezTo>
                  <a:pt x="-47353" y="3802112"/>
                  <a:pt x="70332" y="3596106"/>
                  <a:pt x="0" y="3314834"/>
                </a:cubicBezTo>
                <a:cubicBezTo>
                  <a:pt x="-70332" y="3033562"/>
                  <a:pt x="21834" y="2864018"/>
                  <a:pt x="0" y="2721539"/>
                </a:cubicBezTo>
                <a:cubicBezTo>
                  <a:pt x="-21834" y="2579060"/>
                  <a:pt x="6645" y="2366520"/>
                  <a:pt x="0" y="2226219"/>
                </a:cubicBezTo>
                <a:cubicBezTo>
                  <a:pt x="-6645" y="2085918"/>
                  <a:pt x="27668" y="1964219"/>
                  <a:pt x="0" y="1779886"/>
                </a:cubicBezTo>
                <a:cubicBezTo>
                  <a:pt x="-27668" y="1595553"/>
                  <a:pt x="43800" y="1461775"/>
                  <a:pt x="0" y="1284566"/>
                </a:cubicBezTo>
                <a:cubicBezTo>
                  <a:pt x="-43800" y="1107357"/>
                  <a:pt x="18406" y="852072"/>
                  <a:pt x="0" y="691271"/>
                </a:cubicBezTo>
                <a:cubicBezTo>
                  <a:pt x="-18406" y="530470"/>
                  <a:pt x="71762" y="184886"/>
                  <a:pt x="0" y="0"/>
                </a:cubicBezTo>
                <a:close/>
              </a:path>
            </a:pathLst>
          </a:custGeom>
          <a:ln>
            <a:solidFill>
              <a:schemeClr val="tx1"/>
            </a:solidFill>
            <a:extLst>
              <a:ext uri="{C807C97D-BFC1-408E-A445-0C87EB9F89A2}">
                <ask:lineSketchStyleProps xmlns:ask="http://schemas.microsoft.com/office/drawing/2018/sketchyshapes" sd="2506015731">
                  <a:prstGeom prst="rect">
                    <a:avLst/>
                  </a:prstGeom>
                  <ask:type>
                    <ask:lineSketchScribble/>
                  </ask:type>
                </ask:lineSketchStyleProps>
              </a:ext>
            </a:extLst>
          </a:ln>
        </p:spPr>
        <p:txBody>
          <a:bodyPr vert="horz" lIns="91440" tIns="45720" rIns="91440" bIns="45720" rtlCol="0" anchor="t">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100" b="1" dirty="0">
                <a:solidFill>
                  <a:srgbClr val="E97132"/>
                </a:solidFill>
                <a:latin typeface="Calibri"/>
                <a:cs typeface="Calibri"/>
              </a:rPr>
              <a:t>Confusion Matrix Insights</a:t>
            </a:r>
            <a:r>
              <a:rPr lang="en-US" sz="1100" dirty="0">
                <a:solidFill>
                  <a:srgbClr val="E97132"/>
                </a:solidFill>
                <a:latin typeface="Calibri"/>
                <a:cs typeface="Calibri"/>
              </a:rPr>
              <a:t>:</a:t>
            </a:r>
            <a:endParaRPr lang="en-US" sz="1100" dirty="0">
              <a:latin typeface="Calibri"/>
              <a:cs typeface="Calibri"/>
            </a:endParaRPr>
          </a:p>
          <a:p>
            <a:pPr marL="0" indent="0" algn="just">
              <a:lnSpc>
                <a:spcPct val="100000"/>
              </a:lnSpc>
              <a:spcBef>
                <a:spcPts val="0"/>
              </a:spcBef>
              <a:buNone/>
            </a:pPr>
            <a:r>
              <a:rPr lang="en-US" sz="1100" b="1" dirty="0">
                <a:solidFill>
                  <a:srgbClr val="000000"/>
                </a:solidFill>
                <a:latin typeface="Calibri"/>
                <a:ea typeface="+mn-lt"/>
                <a:cs typeface="+mn-lt"/>
              </a:rPr>
              <a:t>Class 0 (Bad for Society):</a:t>
            </a:r>
            <a:endParaRPr lang="en-US" sz="1100" dirty="0">
              <a:solidFill>
                <a:srgbClr val="000000"/>
              </a:solidFill>
              <a:latin typeface="Calibri"/>
              <a:ea typeface="+mn-lt"/>
              <a:cs typeface="+mn-lt"/>
            </a:endParaRPr>
          </a:p>
          <a:p>
            <a:pPr algn="just">
              <a:lnSpc>
                <a:spcPct val="100000"/>
              </a:lnSpc>
              <a:spcBef>
                <a:spcPts val="0"/>
              </a:spcBef>
              <a:buFont typeface="Arial"/>
              <a:buChar char="•"/>
            </a:pPr>
            <a:r>
              <a:rPr lang="en-US" sz="1100" dirty="0">
                <a:solidFill>
                  <a:srgbClr val="000000"/>
                </a:solidFill>
                <a:latin typeface="Calibri"/>
                <a:ea typeface="+mn-lt"/>
                <a:cs typeface="Arial"/>
              </a:rPr>
              <a:t>High true negatives indicate many believe gene editing is bad for the society.</a:t>
            </a:r>
          </a:p>
          <a:p>
            <a:pPr algn="just">
              <a:lnSpc>
                <a:spcPct val="100000"/>
              </a:lnSpc>
              <a:spcBef>
                <a:spcPts val="0"/>
              </a:spcBef>
              <a:buFont typeface="Arial"/>
              <a:buChar char="•"/>
            </a:pPr>
            <a:r>
              <a:rPr lang="en-US" sz="1100" dirty="0">
                <a:solidFill>
                  <a:srgbClr val="000000"/>
                </a:solidFill>
                <a:latin typeface="Calibri"/>
                <a:ea typeface="+mn-lt"/>
                <a:cs typeface="Arial"/>
              </a:rPr>
              <a:t>Few false positives show some predicted positive actually view it negatively.</a:t>
            </a:r>
          </a:p>
          <a:p>
            <a:pPr algn="just">
              <a:lnSpc>
                <a:spcPct val="100000"/>
              </a:lnSpc>
              <a:spcBef>
                <a:spcPts val="0"/>
              </a:spcBef>
              <a:buFont typeface="Arial"/>
              <a:buChar char="•"/>
            </a:pPr>
            <a:endParaRPr lang="en-US" sz="1100" dirty="0">
              <a:solidFill>
                <a:srgbClr val="000000"/>
              </a:solidFill>
              <a:latin typeface="Calibri"/>
              <a:ea typeface="+mn-lt"/>
              <a:cs typeface="Arial"/>
            </a:endParaRPr>
          </a:p>
          <a:p>
            <a:pPr marL="0" indent="0" algn="just">
              <a:lnSpc>
                <a:spcPct val="100000"/>
              </a:lnSpc>
              <a:spcBef>
                <a:spcPts val="0"/>
              </a:spcBef>
              <a:buNone/>
            </a:pPr>
            <a:r>
              <a:rPr lang="en-US" sz="1100" b="1" dirty="0">
                <a:solidFill>
                  <a:srgbClr val="000000"/>
                </a:solidFill>
                <a:latin typeface="Calibri"/>
                <a:ea typeface="+mn-lt"/>
                <a:cs typeface="+mn-lt"/>
              </a:rPr>
              <a:t>Class 1 (Good for Society):</a:t>
            </a:r>
            <a:endParaRPr lang="en-US" sz="1100" dirty="0">
              <a:solidFill>
                <a:srgbClr val="000000"/>
              </a:solidFill>
              <a:latin typeface="Calibri"/>
              <a:ea typeface="+mn-lt"/>
              <a:cs typeface="+mn-lt"/>
            </a:endParaRPr>
          </a:p>
          <a:p>
            <a:pPr algn="just">
              <a:lnSpc>
                <a:spcPct val="100000"/>
              </a:lnSpc>
              <a:spcBef>
                <a:spcPts val="0"/>
              </a:spcBef>
              <a:buFont typeface="Arial"/>
              <a:buChar char="•"/>
            </a:pPr>
            <a:r>
              <a:rPr lang="en-US" sz="1100" dirty="0">
                <a:solidFill>
                  <a:srgbClr val="000000"/>
                </a:solidFill>
                <a:latin typeface="Calibri"/>
                <a:ea typeface="+mn-lt"/>
                <a:cs typeface="Arial"/>
              </a:rPr>
              <a:t>True positives show substantial support for brain chip implants.</a:t>
            </a:r>
          </a:p>
          <a:p>
            <a:pPr algn="just">
              <a:lnSpc>
                <a:spcPct val="100000"/>
              </a:lnSpc>
              <a:spcBef>
                <a:spcPts val="0"/>
              </a:spcBef>
              <a:buFont typeface="Arial"/>
              <a:buChar char="•"/>
            </a:pPr>
            <a:r>
              <a:rPr lang="en-US" sz="1100" dirty="0">
                <a:solidFill>
                  <a:srgbClr val="000000"/>
                </a:solidFill>
                <a:latin typeface="Calibri"/>
                <a:ea typeface="+mn-lt"/>
                <a:cs typeface="Arial"/>
              </a:rPr>
              <a:t>Low false negatives suggest few positive views are misclassified.</a:t>
            </a:r>
          </a:p>
          <a:p>
            <a:pPr marL="0" indent="0" algn="just">
              <a:lnSpc>
                <a:spcPct val="100000"/>
              </a:lnSpc>
              <a:spcBef>
                <a:spcPts val="0"/>
              </a:spcBef>
              <a:buNone/>
            </a:pPr>
            <a:endParaRPr lang="en-US" sz="1100" dirty="0">
              <a:solidFill>
                <a:srgbClr val="000000"/>
              </a:solidFill>
              <a:latin typeface="Calibri"/>
              <a:ea typeface="+mn-lt"/>
              <a:cs typeface="Arial"/>
            </a:endParaRPr>
          </a:p>
          <a:p>
            <a:pPr marL="0" indent="0" algn="ctr">
              <a:lnSpc>
                <a:spcPct val="100000"/>
              </a:lnSpc>
              <a:spcBef>
                <a:spcPts val="0"/>
              </a:spcBef>
              <a:buNone/>
            </a:pPr>
            <a:r>
              <a:rPr lang="en-US" sz="1100" b="1" dirty="0">
                <a:solidFill>
                  <a:srgbClr val="E97132"/>
                </a:solidFill>
                <a:latin typeface="Calibri"/>
                <a:ea typeface="+mn-lt"/>
                <a:cs typeface="Calibri"/>
              </a:rPr>
              <a:t>Model Insights: </a:t>
            </a:r>
            <a:endParaRPr lang="en-US" sz="1100" dirty="0">
              <a:latin typeface="Calibri"/>
              <a:cs typeface="Calibri"/>
            </a:endParaRPr>
          </a:p>
          <a:p>
            <a:pPr marL="0" indent="0" algn="just">
              <a:lnSpc>
                <a:spcPct val="100000"/>
              </a:lnSpc>
              <a:spcBef>
                <a:spcPts val="0"/>
              </a:spcBef>
              <a:buNone/>
            </a:pPr>
            <a:r>
              <a:rPr lang="en-US" sz="1100" b="1" dirty="0">
                <a:solidFill>
                  <a:srgbClr val="000000"/>
                </a:solidFill>
                <a:latin typeface="Calibri"/>
                <a:ea typeface="+mn-lt"/>
                <a:cs typeface="+mn-lt"/>
              </a:rPr>
              <a:t>Gene Editing Model:</a:t>
            </a:r>
            <a:endParaRPr lang="en-US" sz="1100" dirty="0">
              <a:solidFill>
                <a:srgbClr val="000000"/>
              </a:solidFill>
              <a:latin typeface="Calibri"/>
              <a:ea typeface="+mn-lt"/>
              <a:cs typeface="+mn-lt"/>
            </a:endParaRPr>
          </a:p>
          <a:p>
            <a:pPr algn="just">
              <a:lnSpc>
                <a:spcPct val="100000"/>
              </a:lnSpc>
              <a:spcBef>
                <a:spcPts val="0"/>
              </a:spcBef>
              <a:buFont typeface="Arial"/>
              <a:buChar char="•"/>
            </a:pPr>
            <a:r>
              <a:rPr lang="en-US" sz="1100" dirty="0">
                <a:solidFill>
                  <a:srgbClr val="000000"/>
                </a:solidFill>
                <a:latin typeface="Calibri"/>
                <a:ea typeface="+mn-lt"/>
                <a:cs typeface="Arial"/>
              </a:rPr>
              <a:t>Slightly lower accuracy and precision score than the chip implants model, </a:t>
            </a:r>
            <a:r>
              <a:rPr lang="en-US" sz="1100" dirty="0">
                <a:solidFill>
                  <a:srgbClr val="000000"/>
                </a:solidFill>
                <a:latin typeface="Calibri"/>
                <a:ea typeface="+mn-lt"/>
                <a:cs typeface="Calibri"/>
              </a:rPr>
              <a:t>can be improved for higher accuracy</a:t>
            </a:r>
          </a:p>
          <a:p>
            <a:pPr algn="just">
              <a:lnSpc>
                <a:spcPct val="100000"/>
              </a:lnSpc>
              <a:spcBef>
                <a:spcPts val="0"/>
              </a:spcBef>
              <a:buFont typeface="Arial"/>
              <a:buChar char="•"/>
            </a:pPr>
            <a:r>
              <a:rPr lang="en-US" sz="1100" dirty="0">
                <a:solidFill>
                  <a:srgbClr val="000000"/>
                </a:solidFill>
                <a:latin typeface="Calibri"/>
                <a:ea typeface="+mn-lt"/>
                <a:cs typeface="Arial"/>
              </a:rPr>
              <a:t>Balanced in precision and recall</a:t>
            </a:r>
          </a:p>
          <a:p>
            <a:pPr algn="just">
              <a:lnSpc>
                <a:spcPct val="100000"/>
              </a:lnSpc>
              <a:spcBef>
                <a:spcPts val="0"/>
              </a:spcBef>
              <a:buFont typeface="Arial"/>
              <a:buChar char="•"/>
            </a:pPr>
            <a:r>
              <a:rPr lang="en-US" sz="1100" dirty="0">
                <a:solidFill>
                  <a:srgbClr val="000000"/>
                </a:solidFill>
                <a:latin typeface="Calibri"/>
                <a:ea typeface="+mn-lt"/>
                <a:cs typeface="Arial"/>
              </a:rPr>
              <a:t>Performs well in identifying positive opinions but has notable false positives and negatives.</a:t>
            </a:r>
            <a:endParaRPr lang="en-US" sz="1100" dirty="0">
              <a:latin typeface="Calibri"/>
              <a:cs typeface="Calibri"/>
            </a:endParaRPr>
          </a:p>
          <a:p>
            <a:pPr algn="just">
              <a:lnSpc>
                <a:spcPct val="100000"/>
              </a:lnSpc>
              <a:spcBef>
                <a:spcPts val="0"/>
              </a:spcBef>
              <a:buFont typeface="Arial"/>
              <a:buChar char="•"/>
            </a:pPr>
            <a:endParaRPr lang="en-US" sz="1100" dirty="0">
              <a:solidFill>
                <a:srgbClr val="000000"/>
              </a:solidFill>
              <a:latin typeface="Calibri"/>
              <a:ea typeface="+mn-lt"/>
              <a:cs typeface="Arial"/>
            </a:endParaRPr>
          </a:p>
          <a:p>
            <a:pPr marL="0" indent="0" algn="just">
              <a:lnSpc>
                <a:spcPct val="100000"/>
              </a:lnSpc>
              <a:spcBef>
                <a:spcPts val="0"/>
              </a:spcBef>
              <a:buNone/>
            </a:pPr>
            <a:r>
              <a:rPr lang="en-US" sz="1100" b="1" dirty="0">
                <a:solidFill>
                  <a:srgbClr val="000000"/>
                </a:solidFill>
                <a:latin typeface="Calibri"/>
                <a:ea typeface="+mn-lt"/>
                <a:cs typeface="+mn-lt"/>
              </a:rPr>
              <a:t>Chip Implant Model:</a:t>
            </a:r>
            <a:endParaRPr lang="en-US" sz="1100" dirty="0">
              <a:solidFill>
                <a:srgbClr val="000000"/>
              </a:solidFill>
              <a:latin typeface="Calibri"/>
              <a:ea typeface="+mn-lt"/>
              <a:cs typeface="+mn-lt"/>
            </a:endParaRPr>
          </a:p>
          <a:p>
            <a:pPr algn="just">
              <a:lnSpc>
                <a:spcPct val="100000"/>
              </a:lnSpc>
              <a:spcBef>
                <a:spcPts val="0"/>
              </a:spcBef>
              <a:buFont typeface="Arial"/>
              <a:buChar char="•"/>
            </a:pPr>
            <a:r>
              <a:rPr lang="en-US" sz="1100" dirty="0">
                <a:solidFill>
                  <a:srgbClr val="000000"/>
                </a:solidFill>
                <a:latin typeface="Calibri"/>
                <a:ea typeface="+mn-lt"/>
                <a:cs typeface="Arial"/>
              </a:rPr>
              <a:t>71% accuracy, better than the gene editing model.</a:t>
            </a:r>
          </a:p>
          <a:p>
            <a:pPr algn="just">
              <a:lnSpc>
                <a:spcPct val="100000"/>
              </a:lnSpc>
              <a:spcBef>
                <a:spcPts val="0"/>
              </a:spcBef>
              <a:buFont typeface="Arial"/>
              <a:buChar char="•"/>
            </a:pPr>
            <a:r>
              <a:rPr lang="en-US" sz="1100" dirty="0">
                <a:solidFill>
                  <a:srgbClr val="000000"/>
                </a:solidFill>
                <a:latin typeface="Calibri"/>
                <a:ea typeface="+mn-lt"/>
                <a:cs typeface="Arial"/>
              </a:rPr>
              <a:t>High true negatives indicate significant resistance, requiring addressing concerns and misconceptions.</a:t>
            </a:r>
          </a:p>
          <a:p>
            <a:pPr algn="just">
              <a:lnSpc>
                <a:spcPct val="100000"/>
              </a:lnSpc>
              <a:spcBef>
                <a:spcPts val="0"/>
              </a:spcBef>
              <a:buFont typeface="Arial"/>
              <a:buChar char="•"/>
            </a:pPr>
            <a:r>
              <a:rPr lang="en-US" sz="1100" dirty="0">
                <a:solidFill>
                  <a:srgbClr val="000000"/>
                </a:solidFill>
                <a:latin typeface="Calibri"/>
                <a:ea typeface="+mn-lt"/>
                <a:cs typeface="Arial"/>
              </a:rPr>
              <a:t>Good overall performance but needs improvement in predicting positive opinions.</a:t>
            </a:r>
          </a:p>
          <a:p>
            <a:pPr algn="ctr">
              <a:buNone/>
            </a:pPr>
            <a:r>
              <a:rPr lang="en-US" sz="1100" b="1" dirty="0">
                <a:solidFill>
                  <a:srgbClr val="E97132"/>
                </a:solidFill>
                <a:latin typeface="Calibri"/>
                <a:cs typeface="Calibri"/>
              </a:rPr>
              <a:t>Model Limitation:</a:t>
            </a:r>
            <a:endParaRPr lang="en-US" sz="1100" dirty="0">
              <a:solidFill>
                <a:srgbClr val="000000"/>
              </a:solidFill>
              <a:latin typeface="Calibri"/>
              <a:cs typeface="Calibri"/>
            </a:endParaRPr>
          </a:p>
          <a:p>
            <a:pPr marL="171450" indent="-171450" algn="just">
              <a:spcBef>
                <a:spcPts val="400"/>
              </a:spcBef>
            </a:pPr>
            <a:r>
              <a:rPr lang="en-US" sz="1100" b="1" dirty="0">
                <a:latin typeface="Calibri"/>
                <a:ea typeface="+mn-lt"/>
                <a:cs typeface="+mn-lt"/>
              </a:rPr>
              <a:t>Data Quality:</a:t>
            </a:r>
            <a:r>
              <a:rPr lang="en-US" sz="1100" dirty="0">
                <a:latin typeface="Calibri"/>
                <a:ea typeface="+mn-lt"/>
                <a:cs typeface="+mn-lt"/>
              </a:rPr>
              <a:t>  Missing or inaccurate data can significantly impact model performance.</a:t>
            </a:r>
          </a:p>
          <a:p>
            <a:pPr marL="171450" indent="-171450" algn="just">
              <a:spcBef>
                <a:spcPts val="400"/>
              </a:spcBef>
            </a:pPr>
            <a:r>
              <a:rPr lang="en-US" sz="1100" b="1" dirty="0">
                <a:latin typeface="Calibri"/>
                <a:ea typeface="+mn-lt"/>
                <a:cs typeface="+mn-lt"/>
              </a:rPr>
              <a:t>Overfitting:</a:t>
            </a:r>
            <a:r>
              <a:rPr lang="en-US" sz="1100" dirty="0">
                <a:latin typeface="Calibri"/>
                <a:ea typeface="+mn-lt"/>
                <a:cs typeface="+mn-lt"/>
              </a:rPr>
              <a:t> While Random Forest mitigates overfitting better than a single decision tree, it can still be prone to overfitting if the trees are not pruned </a:t>
            </a:r>
            <a:endParaRPr lang="en-US" dirty="0">
              <a:latin typeface="Calibri"/>
              <a:ea typeface="+mn-lt"/>
              <a:cs typeface="+mn-lt"/>
            </a:endParaRPr>
          </a:p>
          <a:p>
            <a:pPr marL="171450" indent="-144000" algn="just">
              <a:lnSpc>
                <a:spcPct val="110000"/>
              </a:lnSpc>
              <a:spcBef>
                <a:spcPts val="400"/>
              </a:spcBef>
            </a:pPr>
            <a:r>
              <a:rPr lang="en-US" sz="1100" b="1" dirty="0">
                <a:latin typeface="Calibri"/>
                <a:ea typeface="+mn-lt"/>
                <a:cs typeface="+mn-lt"/>
              </a:rPr>
              <a:t>Interpretability</a:t>
            </a:r>
            <a:r>
              <a:rPr lang="en-US" sz="1100" dirty="0">
                <a:latin typeface="Calibri"/>
                <a:ea typeface="+mn-lt"/>
                <a:cs typeface="+mn-lt"/>
              </a:rPr>
              <a:t>: Although Random Forest models provide high accuracy, they are often less interpretable than simpler models like logistic regression, making it harder to understand individual decision paths.</a:t>
            </a:r>
            <a:endParaRPr lang="en-US" dirty="0">
              <a:latin typeface="Calibri"/>
              <a:cs typeface="Calibri"/>
            </a:endParaRPr>
          </a:p>
          <a:p>
            <a:pPr algn="just">
              <a:buNone/>
            </a:pPr>
            <a:endParaRPr lang="en-US" sz="1100" dirty="0">
              <a:latin typeface="Calibri"/>
              <a:cs typeface="Calibri"/>
            </a:endParaRPr>
          </a:p>
          <a:p>
            <a:pPr marL="0" indent="0" algn="just">
              <a:lnSpc>
                <a:spcPct val="100000"/>
              </a:lnSpc>
              <a:spcBef>
                <a:spcPts val="0"/>
              </a:spcBef>
              <a:buNone/>
            </a:pPr>
            <a:endParaRPr lang="en-US" sz="1100" dirty="0">
              <a:latin typeface="Calibri"/>
              <a:cs typeface="Arial"/>
            </a:endParaRPr>
          </a:p>
          <a:p>
            <a:pPr marL="0" indent="0" algn="just">
              <a:lnSpc>
                <a:spcPct val="100000"/>
              </a:lnSpc>
              <a:spcBef>
                <a:spcPts val="0"/>
              </a:spcBef>
              <a:buNone/>
            </a:pPr>
            <a:endParaRPr lang="en-US" sz="1100" dirty="0">
              <a:latin typeface="Calibri"/>
              <a:cs typeface="Arial"/>
            </a:endParaRPr>
          </a:p>
        </p:txBody>
      </p:sp>
      <p:sp>
        <p:nvSpPr>
          <p:cNvPr id="15" name="文本框 14">
            <a:extLst>
              <a:ext uri="{FF2B5EF4-FFF2-40B4-BE49-F238E27FC236}">
                <a16:creationId xmlns:a16="http://schemas.microsoft.com/office/drawing/2014/main" id="{18259EF5-836C-27A2-CDA1-1511CF14C91F}"/>
              </a:ext>
            </a:extLst>
          </p:cNvPr>
          <p:cNvSpPr txBox="1"/>
          <p:nvPr/>
        </p:nvSpPr>
        <p:spPr>
          <a:xfrm rot="16200000">
            <a:off x="-2086973" y="3090420"/>
            <a:ext cx="5632234"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zh-CN" altLang="en-US" sz="4800" b="1">
                <a:solidFill>
                  <a:srgbClr val="E97132"/>
                </a:solidFill>
                <a:latin typeface="Calibri"/>
                <a:ea typeface="等线"/>
                <a:cs typeface="Calibri"/>
              </a:rPr>
              <a:t>Modeling Analysis</a:t>
            </a:r>
            <a:endParaRPr lang="zh-CN" sz="4800">
              <a:solidFill>
                <a:srgbClr val="E97132"/>
              </a:solidFill>
              <a:latin typeface="Calibri"/>
              <a:ea typeface="等线"/>
              <a:cs typeface="Calibri"/>
            </a:endParaRPr>
          </a:p>
        </p:txBody>
      </p:sp>
      <p:pic>
        <p:nvPicPr>
          <p:cNvPr id="6" name="Picture 5" descr="A blue squares with numbers&#10;&#10;Description automatically generated">
            <a:extLst>
              <a:ext uri="{FF2B5EF4-FFF2-40B4-BE49-F238E27FC236}">
                <a16:creationId xmlns:a16="http://schemas.microsoft.com/office/drawing/2014/main" id="{F3774A49-804C-DBA5-D52F-45E1E69D1E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4225" y="2382853"/>
            <a:ext cx="3259905" cy="2368155"/>
          </a:xfrm>
          <a:prstGeom prst="rect">
            <a:avLst/>
          </a:prstGeom>
        </p:spPr>
      </p:pic>
      <p:pic>
        <p:nvPicPr>
          <p:cNvPr id="8" name="Picture 7" descr="A graph with blue squares and numbers&#10;&#10;Description automatically generated">
            <a:extLst>
              <a:ext uri="{FF2B5EF4-FFF2-40B4-BE49-F238E27FC236}">
                <a16:creationId xmlns:a16="http://schemas.microsoft.com/office/drawing/2014/main" id="{2B9EDD4D-DB51-060D-DA60-92BBBC9D80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34225" y="43535"/>
            <a:ext cx="3262405" cy="2307958"/>
          </a:xfrm>
          <a:prstGeom prst="rect">
            <a:avLst/>
          </a:prstGeom>
        </p:spPr>
      </p:pic>
      <p:sp>
        <p:nvSpPr>
          <p:cNvPr id="10" name="TextBox 9">
            <a:extLst>
              <a:ext uri="{FF2B5EF4-FFF2-40B4-BE49-F238E27FC236}">
                <a16:creationId xmlns:a16="http://schemas.microsoft.com/office/drawing/2014/main" id="{560E840A-C934-6177-642C-DA01B4C51D3D}"/>
              </a:ext>
            </a:extLst>
          </p:cNvPr>
          <p:cNvSpPr txBox="1"/>
          <p:nvPr/>
        </p:nvSpPr>
        <p:spPr>
          <a:xfrm>
            <a:off x="1704709" y="4838530"/>
            <a:ext cx="4115347" cy="1938992"/>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Arial"/>
              <a:buChar char="•"/>
            </a:pPr>
            <a:r>
              <a:rPr lang="en-US" sz="1200" b="1" dirty="0">
                <a:latin typeface="Calibri"/>
                <a:cs typeface="Arial"/>
              </a:rPr>
              <a:t>True</a:t>
            </a:r>
            <a:r>
              <a:rPr lang="zh-CN" altLang="en-US" sz="1200" b="1" dirty="0">
                <a:latin typeface="Calibri"/>
                <a:ea typeface="等线"/>
                <a:cs typeface="Arial"/>
              </a:rPr>
              <a:t> </a:t>
            </a:r>
            <a:r>
              <a:rPr lang="en-US" sz="1200" b="1" dirty="0">
                <a:latin typeface="Calibri"/>
                <a:cs typeface="Arial"/>
              </a:rPr>
              <a:t>Negatives</a:t>
            </a:r>
            <a:r>
              <a:rPr lang="zh-CN" altLang="en-US" sz="1200" b="1" dirty="0">
                <a:latin typeface="Calibri"/>
                <a:ea typeface="等线"/>
                <a:cs typeface="Arial"/>
              </a:rPr>
              <a:t> </a:t>
            </a:r>
            <a:r>
              <a:rPr lang="en-US" sz="1200" b="1" dirty="0">
                <a:latin typeface="Calibri"/>
                <a:cs typeface="Arial"/>
              </a:rPr>
              <a:t>(0,0):</a:t>
            </a:r>
            <a:r>
              <a:rPr lang="zh-CN" altLang="en-US" sz="1200" dirty="0">
                <a:latin typeface="Calibri"/>
                <a:ea typeface="等线"/>
                <a:cs typeface="Arial"/>
              </a:rPr>
              <a:t> </a:t>
            </a:r>
            <a:r>
              <a:rPr lang="en-US" sz="1200" dirty="0">
                <a:latin typeface="Calibri"/>
                <a:cs typeface="Arial"/>
              </a:rPr>
              <a:t>model</a:t>
            </a:r>
            <a:r>
              <a:rPr lang="zh-CN" altLang="en-US" sz="1200" dirty="0">
                <a:latin typeface="Calibri"/>
                <a:ea typeface="等线"/>
                <a:cs typeface="Arial"/>
              </a:rPr>
              <a:t> </a:t>
            </a:r>
            <a:r>
              <a:rPr lang="en-US" sz="1200" dirty="0">
                <a:latin typeface="Calibri"/>
                <a:cs typeface="Arial"/>
              </a:rPr>
              <a:t>correctly</a:t>
            </a:r>
            <a:r>
              <a:rPr lang="zh-CN" altLang="en-US" sz="1200" dirty="0">
                <a:latin typeface="Calibri"/>
                <a:ea typeface="等线"/>
                <a:cs typeface="Arial"/>
              </a:rPr>
              <a:t> </a:t>
            </a:r>
            <a:r>
              <a:rPr lang="en-US" sz="1200" dirty="0">
                <a:latin typeface="Calibri"/>
                <a:cs typeface="Arial"/>
              </a:rPr>
              <a:t>predicted</a:t>
            </a:r>
            <a:r>
              <a:rPr lang="zh-CN" altLang="en-US" sz="1200" dirty="0">
                <a:latin typeface="Calibri"/>
                <a:ea typeface="等线"/>
                <a:cs typeface="Arial"/>
              </a:rPr>
              <a:t> </a:t>
            </a:r>
            <a:r>
              <a:rPr lang="en-US" sz="1200" dirty="0">
                <a:latin typeface="Calibri"/>
                <a:cs typeface="Arial"/>
              </a:rPr>
              <a:t>that</a:t>
            </a:r>
            <a:r>
              <a:rPr lang="zh-CN" altLang="en-US" sz="1200" dirty="0">
                <a:latin typeface="Calibri"/>
                <a:ea typeface="等线"/>
                <a:cs typeface="Arial"/>
              </a:rPr>
              <a:t> </a:t>
            </a:r>
            <a:r>
              <a:rPr lang="en-US" sz="1200" dirty="0">
                <a:latin typeface="Calibri"/>
                <a:cs typeface="Arial"/>
              </a:rPr>
              <a:t>people</a:t>
            </a:r>
            <a:r>
              <a:rPr lang="zh-CN" altLang="en-US" sz="1200" dirty="0">
                <a:latin typeface="Calibri"/>
                <a:ea typeface="等线"/>
                <a:cs typeface="Arial"/>
              </a:rPr>
              <a:t> </a:t>
            </a:r>
            <a:r>
              <a:rPr lang="en-US" sz="1200" dirty="0">
                <a:latin typeface="Calibri"/>
                <a:cs typeface="Arial"/>
              </a:rPr>
              <a:t>believe</a:t>
            </a:r>
            <a:r>
              <a:rPr lang="zh-CN" altLang="en-US" sz="1200" dirty="0">
                <a:latin typeface="Calibri"/>
                <a:ea typeface="等线"/>
                <a:cs typeface="Arial"/>
              </a:rPr>
              <a:t> </a:t>
            </a:r>
            <a:r>
              <a:rPr lang="en-US" sz="1200" dirty="0">
                <a:latin typeface="Calibri"/>
                <a:cs typeface="Arial"/>
              </a:rPr>
              <a:t>gene</a:t>
            </a:r>
            <a:r>
              <a:rPr lang="zh-CN" altLang="en-US" sz="1200" dirty="0">
                <a:latin typeface="Calibri"/>
                <a:ea typeface="等线"/>
                <a:cs typeface="Arial"/>
              </a:rPr>
              <a:t> </a:t>
            </a:r>
            <a:r>
              <a:rPr lang="en-US" sz="1200" dirty="0">
                <a:latin typeface="Calibri"/>
                <a:cs typeface="Arial"/>
              </a:rPr>
              <a:t>editing</a:t>
            </a:r>
            <a:r>
              <a:rPr lang="zh-CN" altLang="en-US" sz="1200" dirty="0">
                <a:latin typeface="Calibri"/>
                <a:ea typeface="等线"/>
                <a:cs typeface="Arial"/>
              </a:rPr>
              <a:t> </a:t>
            </a:r>
            <a:r>
              <a:rPr lang="en-US" sz="1200" dirty="0">
                <a:latin typeface="Calibri"/>
                <a:cs typeface="Arial"/>
              </a:rPr>
              <a:t>is</a:t>
            </a:r>
            <a:r>
              <a:rPr lang="zh-CN" altLang="en-US" sz="1200" dirty="0">
                <a:latin typeface="Calibri"/>
                <a:ea typeface="等线"/>
                <a:cs typeface="Arial"/>
              </a:rPr>
              <a:t> </a:t>
            </a:r>
            <a:r>
              <a:rPr lang="en-US" sz="1200" dirty="0">
                <a:latin typeface="Calibri"/>
                <a:cs typeface="Arial"/>
              </a:rPr>
              <a:t>bad</a:t>
            </a:r>
            <a:r>
              <a:rPr lang="zh-CN" altLang="en-US" sz="1200" dirty="0">
                <a:latin typeface="Calibri"/>
                <a:ea typeface="等线"/>
                <a:cs typeface="Arial"/>
              </a:rPr>
              <a:t> </a:t>
            </a:r>
            <a:r>
              <a:rPr lang="en-US" sz="1200" dirty="0">
                <a:latin typeface="Calibri"/>
                <a:cs typeface="Arial"/>
              </a:rPr>
              <a:t>for</a:t>
            </a:r>
            <a:r>
              <a:rPr lang="zh-CN" altLang="en-US" sz="1200" dirty="0">
                <a:latin typeface="Calibri"/>
                <a:ea typeface="等线"/>
                <a:cs typeface="Arial"/>
              </a:rPr>
              <a:t> </a:t>
            </a:r>
            <a:r>
              <a:rPr lang="en-US" sz="1200" dirty="0">
                <a:latin typeface="Calibri"/>
                <a:cs typeface="Arial"/>
              </a:rPr>
              <a:t>society.</a:t>
            </a:r>
            <a:r>
              <a:rPr lang="zh-CN" altLang="en-US" sz="1200" dirty="0">
                <a:latin typeface="Calibri"/>
                <a:ea typeface="等线"/>
                <a:cs typeface="Arial"/>
              </a:rPr>
              <a:t> </a:t>
            </a:r>
            <a:endParaRPr lang="en-US" sz="1200" dirty="0">
              <a:latin typeface="Calibri"/>
              <a:ea typeface="等线"/>
              <a:cs typeface="Arial"/>
            </a:endParaRPr>
          </a:p>
          <a:p>
            <a:pPr marL="228600" indent="-228600">
              <a:buFont typeface="Arial"/>
              <a:buChar char="•"/>
            </a:pPr>
            <a:r>
              <a:rPr lang="en-US" sz="1200" b="1" dirty="0">
                <a:latin typeface="Calibri"/>
                <a:cs typeface="Arial"/>
              </a:rPr>
              <a:t>False</a:t>
            </a:r>
            <a:r>
              <a:rPr lang="zh-CN" altLang="en-US" sz="1200" b="1" dirty="0">
                <a:latin typeface="Calibri"/>
                <a:ea typeface="等线"/>
                <a:cs typeface="Arial"/>
              </a:rPr>
              <a:t> </a:t>
            </a:r>
            <a:r>
              <a:rPr lang="en-US" sz="1200" b="1" dirty="0">
                <a:latin typeface="Calibri"/>
                <a:cs typeface="Arial"/>
              </a:rPr>
              <a:t>Positives</a:t>
            </a:r>
            <a:r>
              <a:rPr lang="zh-CN" altLang="en-US" sz="1200" b="1" dirty="0">
                <a:latin typeface="Calibri"/>
                <a:ea typeface="等线"/>
                <a:cs typeface="Arial"/>
              </a:rPr>
              <a:t> </a:t>
            </a:r>
            <a:r>
              <a:rPr lang="en-US" sz="1200" b="1" dirty="0">
                <a:latin typeface="Calibri"/>
                <a:cs typeface="Arial"/>
              </a:rPr>
              <a:t>(1,0):</a:t>
            </a:r>
            <a:r>
              <a:rPr lang="zh-CN" altLang="en-US" sz="1200" b="1" dirty="0">
                <a:latin typeface="Calibri"/>
                <a:ea typeface="等线"/>
                <a:cs typeface="Arial"/>
              </a:rPr>
              <a:t> </a:t>
            </a:r>
            <a:r>
              <a:rPr lang="en-US" sz="1200" dirty="0">
                <a:latin typeface="Calibri"/>
                <a:cs typeface="Arial"/>
              </a:rPr>
              <a:t>model</a:t>
            </a:r>
            <a:r>
              <a:rPr lang="zh-CN" altLang="en-US" sz="1200" dirty="0">
                <a:latin typeface="Calibri"/>
                <a:ea typeface="等线"/>
                <a:cs typeface="Arial"/>
              </a:rPr>
              <a:t> </a:t>
            </a:r>
            <a:r>
              <a:rPr lang="en-US" sz="1200" dirty="0">
                <a:latin typeface="Calibri"/>
                <a:cs typeface="Arial"/>
              </a:rPr>
              <a:t>incorrectly</a:t>
            </a:r>
            <a:r>
              <a:rPr lang="zh-CN" altLang="en-US" sz="1200" dirty="0">
                <a:latin typeface="Calibri"/>
                <a:ea typeface="等线"/>
                <a:cs typeface="Arial"/>
              </a:rPr>
              <a:t> </a:t>
            </a:r>
            <a:r>
              <a:rPr lang="en-US" sz="1200" dirty="0">
                <a:latin typeface="Calibri"/>
                <a:cs typeface="Arial"/>
              </a:rPr>
              <a:t>predicted</a:t>
            </a:r>
            <a:r>
              <a:rPr lang="zh-CN" altLang="en-US" sz="1200" dirty="0">
                <a:latin typeface="Calibri"/>
                <a:ea typeface="等线"/>
                <a:cs typeface="Arial"/>
              </a:rPr>
              <a:t> </a:t>
            </a:r>
            <a:r>
              <a:rPr lang="en-US" sz="1200" dirty="0">
                <a:latin typeface="Calibri"/>
                <a:cs typeface="Arial"/>
              </a:rPr>
              <a:t>that</a:t>
            </a:r>
            <a:r>
              <a:rPr lang="zh-CN" altLang="en-US" sz="1200" dirty="0">
                <a:latin typeface="Calibri"/>
                <a:ea typeface="等线"/>
                <a:cs typeface="Arial"/>
              </a:rPr>
              <a:t> </a:t>
            </a:r>
            <a:r>
              <a:rPr lang="en-US" sz="1200" dirty="0">
                <a:latin typeface="Calibri"/>
                <a:cs typeface="Arial"/>
              </a:rPr>
              <a:t>people</a:t>
            </a:r>
            <a:r>
              <a:rPr lang="zh-CN" altLang="en-US" sz="1200" dirty="0">
                <a:latin typeface="Calibri"/>
                <a:ea typeface="等线"/>
                <a:cs typeface="Arial"/>
              </a:rPr>
              <a:t> </a:t>
            </a:r>
            <a:r>
              <a:rPr lang="en-US" sz="1200" dirty="0">
                <a:latin typeface="Calibri"/>
                <a:cs typeface="Arial"/>
              </a:rPr>
              <a:t>believe</a:t>
            </a:r>
            <a:r>
              <a:rPr lang="zh-CN" altLang="en-US" sz="1200" dirty="0">
                <a:latin typeface="Calibri"/>
                <a:ea typeface="等线"/>
                <a:cs typeface="Arial"/>
              </a:rPr>
              <a:t> </a:t>
            </a:r>
            <a:r>
              <a:rPr lang="en-US" sz="1200" dirty="0">
                <a:latin typeface="Calibri"/>
                <a:cs typeface="Arial"/>
              </a:rPr>
              <a:t>gene</a:t>
            </a:r>
            <a:r>
              <a:rPr lang="zh-CN" altLang="en-US" sz="1200" dirty="0">
                <a:latin typeface="Calibri"/>
                <a:ea typeface="等线"/>
                <a:cs typeface="Arial"/>
              </a:rPr>
              <a:t> </a:t>
            </a:r>
            <a:r>
              <a:rPr lang="en-US" sz="1200" dirty="0">
                <a:latin typeface="Calibri"/>
                <a:cs typeface="Arial"/>
              </a:rPr>
              <a:t>editing</a:t>
            </a:r>
            <a:r>
              <a:rPr lang="zh-CN" altLang="en-US" sz="1200" dirty="0">
                <a:latin typeface="Calibri"/>
                <a:ea typeface="等线"/>
                <a:cs typeface="Arial"/>
              </a:rPr>
              <a:t> </a:t>
            </a:r>
            <a:r>
              <a:rPr lang="en-US" sz="1200" dirty="0">
                <a:latin typeface="Calibri"/>
                <a:cs typeface="Arial"/>
              </a:rPr>
              <a:t>is</a:t>
            </a:r>
            <a:r>
              <a:rPr lang="zh-CN" altLang="en-US" sz="1200" dirty="0">
                <a:latin typeface="Calibri"/>
                <a:ea typeface="等线"/>
                <a:cs typeface="Arial"/>
              </a:rPr>
              <a:t> </a:t>
            </a:r>
            <a:r>
              <a:rPr lang="en-US" sz="1200" dirty="0">
                <a:latin typeface="Calibri"/>
                <a:cs typeface="Arial"/>
              </a:rPr>
              <a:t>good</a:t>
            </a:r>
            <a:r>
              <a:rPr lang="zh-CN" altLang="en-US" sz="1200" dirty="0">
                <a:latin typeface="Calibri"/>
                <a:ea typeface="等线"/>
                <a:cs typeface="Arial"/>
              </a:rPr>
              <a:t> </a:t>
            </a:r>
            <a:r>
              <a:rPr lang="en-US" sz="1200" dirty="0">
                <a:latin typeface="Calibri"/>
                <a:cs typeface="Arial"/>
              </a:rPr>
              <a:t>for</a:t>
            </a:r>
            <a:r>
              <a:rPr lang="zh-CN" altLang="en-US" sz="1200" dirty="0">
                <a:latin typeface="Calibri"/>
                <a:ea typeface="等线"/>
                <a:cs typeface="Arial"/>
              </a:rPr>
              <a:t> </a:t>
            </a:r>
            <a:r>
              <a:rPr lang="en-US" sz="1200" dirty="0">
                <a:latin typeface="Calibri"/>
                <a:cs typeface="Arial"/>
              </a:rPr>
              <a:t>society,</a:t>
            </a:r>
            <a:r>
              <a:rPr lang="zh-CN" altLang="en-US" sz="1200" dirty="0">
                <a:latin typeface="Calibri"/>
                <a:ea typeface="等线"/>
                <a:cs typeface="Arial"/>
              </a:rPr>
              <a:t> </a:t>
            </a:r>
            <a:r>
              <a:rPr lang="en-US" sz="1200" dirty="0">
                <a:latin typeface="Calibri"/>
                <a:cs typeface="Arial"/>
              </a:rPr>
              <a:t>while</a:t>
            </a:r>
            <a:r>
              <a:rPr lang="zh-CN" altLang="en-US" sz="1200" dirty="0">
                <a:latin typeface="Calibri"/>
                <a:ea typeface="等线"/>
                <a:cs typeface="Arial"/>
              </a:rPr>
              <a:t> </a:t>
            </a:r>
            <a:r>
              <a:rPr lang="en-US" sz="1200" dirty="0">
                <a:latin typeface="Calibri"/>
                <a:cs typeface="Arial"/>
              </a:rPr>
              <a:t>they</a:t>
            </a:r>
            <a:r>
              <a:rPr lang="zh-CN" altLang="en-US" sz="1200" dirty="0">
                <a:latin typeface="Calibri"/>
                <a:ea typeface="等线"/>
                <a:cs typeface="Arial"/>
              </a:rPr>
              <a:t> </a:t>
            </a:r>
            <a:r>
              <a:rPr lang="en-US" sz="1200" dirty="0">
                <a:latin typeface="Calibri"/>
                <a:cs typeface="Arial"/>
              </a:rPr>
              <a:t>actually</a:t>
            </a:r>
            <a:r>
              <a:rPr lang="zh-CN" altLang="en-US" sz="1200" dirty="0">
                <a:latin typeface="Calibri"/>
                <a:ea typeface="等线"/>
                <a:cs typeface="Arial"/>
              </a:rPr>
              <a:t> </a:t>
            </a:r>
            <a:r>
              <a:rPr lang="en-US" sz="1200" dirty="0">
                <a:latin typeface="Calibri"/>
                <a:cs typeface="Arial"/>
              </a:rPr>
              <a:t>believe</a:t>
            </a:r>
            <a:r>
              <a:rPr lang="zh-CN" altLang="en-US" sz="1200" dirty="0">
                <a:latin typeface="Calibri"/>
                <a:ea typeface="等线"/>
                <a:cs typeface="Arial"/>
              </a:rPr>
              <a:t> </a:t>
            </a:r>
            <a:r>
              <a:rPr lang="en-US" sz="1200" dirty="0">
                <a:latin typeface="Calibri"/>
                <a:cs typeface="Arial"/>
              </a:rPr>
              <a:t>it</a:t>
            </a:r>
            <a:r>
              <a:rPr lang="zh-CN" altLang="en-US" sz="1200" dirty="0">
                <a:latin typeface="Calibri"/>
                <a:ea typeface="等线"/>
                <a:cs typeface="Arial"/>
              </a:rPr>
              <a:t> </a:t>
            </a:r>
            <a:r>
              <a:rPr lang="en-US" sz="1200" dirty="0">
                <a:latin typeface="Calibri"/>
                <a:cs typeface="Arial"/>
              </a:rPr>
              <a:t>is</a:t>
            </a:r>
            <a:r>
              <a:rPr lang="zh-CN" altLang="en-US" sz="1200" dirty="0">
                <a:latin typeface="Calibri"/>
                <a:ea typeface="等线"/>
                <a:cs typeface="Arial"/>
              </a:rPr>
              <a:t> </a:t>
            </a:r>
            <a:r>
              <a:rPr lang="en-US" sz="1200" dirty="0">
                <a:latin typeface="Calibri"/>
                <a:cs typeface="Arial"/>
              </a:rPr>
              <a:t>bad.</a:t>
            </a:r>
            <a:r>
              <a:rPr lang="zh-CN" altLang="en-US" sz="1200" dirty="0">
                <a:latin typeface="Calibri"/>
                <a:ea typeface="等线"/>
                <a:cs typeface="Arial"/>
              </a:rPr>
              <a:t> </a:t>
            </a:r>
            <a:endParaRPr lang="en-US" sz="1200" dirty="0">
              <a:latin typeface="Calibri"/>
              <a:ea typeface="等线"/>
              <a:cs typeface="Arial"/>
            </a:endParaRPr>
          </a:p>
          <a:p>
            <a:pPr marL="228600" indent="-228600">
              <a:buFont typeface="Arial"/>
              <a:buChar char="•"/>
            </a:pPr>
            <a:r>
              <a:rPr lang="en-US" sz="1200" b="1" dirty="0">
                <a:latin typeface="Calibri"/>
                <a:cs typeface="Arial"/>
              </a:rPr>
              <a:t>False</a:t>
            </a:r>
            <a:r>
              <a:rPr lang="zh-CN" altLang="en-US" sz="1200" b="1" dirty="0">
                <a:latin typeface="Calibri"/>
                <a:ea typeface="等线"/>
                <a:cs typeface="Arial"/>
              </a:rPr>
              <a:t> </a:t>
            </a:r>
            <a:r>
              <a:rPr lang="en-US" sz="1200" b="1" dirty="0">
                <a:latin typeface="Calibri"/>
                <a:cs typeface="Arial"/>
              </a:rPr>
              <a:t>Negatives</a:t>
            </a:r>
            <a:r>
              <a:rPr lang="zh-CN" altLang="en-US" sz="1200" b="1" dirty="0">
                <a:latin typeface="Calibri"/>
                <a:ea typeface="等线"/>
                <a:cs typeface="Arial"/>
              </a:rPr>
              <a:t> </a:t>
            </a:r>
            <a:r>
              <a:rPr lang="en-US" sz="1200" b="1" dirty="0">
                <a:latin typeface="Calibri"/>
                <a:cs typeface="Arial"/>
              </a:rPr>
              <a:t>(0,1):</a:t>
            </a:r>
            <a:r>
              <a:rPr lang="zh-CN" altLang="en-US" sz="1200" b="1" dirty="0">
                <a:latin typeface="Calibri"/>
                <a:ea typeface="等线"/>
                <a:cs typeface="Arial"/>
              </a:rPr>
              <a:t> </a:t>
            </a:r>
            <a:r>
              <a:rPr lang="en-US" sz="1200" dirty="0">
                <a:latin typeface="Calibri"/>
                <a:cs typeface="Arial"/>
              </a:rPr>
              <a:t>model</a:t>
            </a:r>
            <a:r>
              <a:rPr lang="zh-CN" altLang="en-US" sz="1200" dirty="0">
                <a:latin typeface="Calibri"/>
                <a:ea typeface="等线"/>
                <a:cs typeface="Arial"/>
              </a:rPr>
              <a:t> </a:t>
            </a:r>
            <a:r>
              <a:rPr lang="en-US" sz="1200" dirty="0">
                <a:latin typeface="Calibri"/>
                <a:cs typeface="Arial"/>
              </a:rPr>
              <a:t>incorrectly</a:t>
            </a:r>
            <a:r>
              <a:rPr lang="zh-CN" altLang="en-US" sz="1200" dirty="0">
                <a:latin typeface="Calibri"/>
                <a:ea typeface="等线"/>
                <a:cs typeface="Arial"/>
              </a:rPr>
              <a:t> </a:t>
            </a:r>
            <a:r>
              <a:rPr lang="en-US" sz="1200" dirty="0">
                <a:latin typeface="Calibri"/>
                <a:cs typeface="Arial"/>
              </a:rPr>
              <a:t>predicted</a:t>
            </a:r>
            <a:r>
              <a:rPr lang="zh-CN" altLang="en-US" sz="1200" dirty="0">
                <a:latin typeface="Calibri"/>
                <a:ea typeface="等线"/>
                <a:cs typeface="Arial"/>
              </a:rPr>
              <a:t> </a:t>
            </a:r>
            <a:r>
              <a:rPr lang="en-US" sz="1200" dirty="0">
                <a:latin typeface="Calibri"/>
                <a:cs typeface="Arial"/>
              </a:rPr>
              <a:t>that</a:t>
            </a:r>
            <a:r>
              <a:rPr lang="zh-CN" altLang="en-US" sz="1200" dirty="0">
                <a:latin typeface="Calibri"/>
                <a:ea typeface="等线"/>
                <a:cs typeface="Arial"/>
              </a:rPr>
              <a:t> </a:t>
            </a:r>
            <a:r>
              <a:rPr lang="en-US" sz="1200" dirty="0">
                <a:latin typeface="Calibri"/>
                <a:cs typeface="Arial"/>
              </a:rPr>
              <a:t>people</a:t>
            </a:r>
            <a:r>
              <a:rPr lang="zh-CN" altLang="en-US" sz="1200" dirty="0">
                <a:latin typeface="Calibri"/>
                <a:ea typeface="等线"/>
                <a:cs typeface="Arial"/>
              </a:rPr>
              <a:t> </a:t>
            </a:r>
            <a:r>
              <a:rPr lang="en-US" sz="1200" dirty="0">
                <a:latin typeface="Calibri"/>
                <a:cs typeface="Arial"/>
              </a:rPr>
              <a:t>believe</a:t>
            </a:r>
            <a:r>
              <a:rPr lang="zh-CN" altLang="en-US" sz="1200" dirty="0">
                <a:latin typeface="Calibri"/>
                <a:ea typeface="等线"/>
                <a:cs typeface="Arial"/>
              </a:rPr>
              <a:t> </a:t>
            </a:r>
            <a:r>
              <a:rPr lang="en-US" sz="1200" dirty="0">
                <a:latin typeface="Calibri"/>
                <a:cs typeface="Arial"/>
              </a:rPr>
              <a:t>gene</a:t>
            </a:r>
            <a:r>
              <a:rPr lang="zh-CN" altLang="en-US" sz="1200" dirty="0">
                <a:latin typeface="Calibri"/>
                <a:ea typeface="等线"/>
                <a:cs typeface="Arial"/>
              </a:rPr>
              <a:t> </a:t>
            </a:r>
            <a:r>
              <a:rPr lang="en-US" sz="1200" dirty="0">
                <a:latin typeface="Calibri"/>
                <a:cs typeface="Arial"/>
              </a:rPr>
              <a:t>editing</a:t>
            </a:r>
            <a:r>
              <a:rPr lang="zh-CN" altLang="en-US" sz="1200" dirty="0">
                <a:latin typeface="Calibri"/>
                <a:ea typeface="等线"/>
                <a:cs typeface="Arial"/>
              </a:rPr>
              <a:t> </a:t>
            </a:r>
            <a:r>
              <a:rPr lang="en-US" sz="1200" dirty="0">
                <a:latin typeface="Calibri"/>
                <a:cs typeface="Arial"/>
              </a:rPr>
              <a:t>is</a:t>
            </a:r>
            <a:r>
              <a:rPr lang="zh-CN" altLang="en-US" sz="1200" dirty="0">
                <a:latin typeface="Calibri"/>
                <a:ea typeface="等线"/>
                <a:cs typeface="Arial"/>
              </a:rPr>
              <a:t> </a:t>
            </a:r>
            <a:r>
              <a:rPr lang="en-US" sz="1200" dirty="0">
                <a:latin typeface="Calibri"/>
                <a:cs typeface="Arial"/>
              </a:rPr>
              <a:t>bad</a:t>
            </a:r>
            <a:r>
              <a:rPr lang="zh-CN" altLang="en-US" sz="1200" dirty="0">
                <a:latin typeface="Calibri"/>
                <a:ea typeface="等线"/>
                <a:cs typeface="Arial"/>
              </a:rPr>
              <a:t> </a:t>
            </a:r>
            <a:r>
              <a:rPr lang="en-US" sz="1200" dirty="0">
                <a:latin typeface="Calibri"/>
                <a:cs typeface="Arial"/>
              </a:rPr>
              <a:t>for</a:t>
            </a:r>
            <a:r>
              <a:rPr lang="zh-CN" altLang="en-US" sz="1200" dirty="0">
                <a:latin typeface="Calibri"/>
                <a:ea typeface="等线"/>
                <a:cs typeface="Arial"/>
              </a:rPr>
              <a:t> </a:t>
            </a:r>
            <a:r>
              <a:rPr lang="en-US" sz="1200" dirty="0">
                <a:latin typeface="Calibri"/>
                <a:cs typeface="Arial"/>
              </a:rPr>
              <a:t>society,</a:t>
            </a:r>
            <a:r>
              <a:rPr lang="zh-CN" altLang="en-US" sz="1200" dirty="0">
                <a:latin typeface="Calibri"/>
                <a:ea typeface="等线"/>
                <a:cs typeface="Arial"/>
              </a:rPr>
              <a:t> </a:t>
            </a:r>
            <a:r>
              <a:rPr lang="en-US" sz="1200" dirty="0">
                <a:latin typeface="Calibri"/>
                <a:cs typeface="Arial"/>
              </a:rPr>
              <a:t>while</a:t>
            </a:r>
            <a:r>
              <a:rPr lang="zh-CN" altLang="en-US" sz="1200" dirty="0">
                <a:latin typeface="Calibri"/>
                <a:ea typeface="等线"/>
                <a:cs typeface="Arial"/>
              </a:rPr>
              <a:t> </a:t>
            </a:r>
            <a:r>
              <a:rPr lang="en-US" sz="1200" dirty="0">
                <a:latin typeface="Calibri"/>
                <a:cs typeface="Arial"/>
              </a:rPr>
              <a:t>they</a:t>
            </a:r>
            <a:r>
              <a:rPr lang="zh-CN" altLang="en-US" sz="1200" dirty="0">
                <a:latin typeface="Calibri"/>
                <a:ea typeface="等线"/>
                <a:cs typeface="Arial"/>
              </a:rPr>
              <a:t> </a:t>
            </a:r>
            <a:r>
              <a:rPr lang="en-US" sz="1200" dirty="0">
                <a:latin typeface="Calibri"/>
                <a:cs typeface="Arial"/>
              </a:rPr>
              <a:t>actually</a:t>
            </a:r>
            <a:r>
              <a:rPr lang="zh-CN" altLang="en-US" sz="1200" dirty="0">
                <a:latin typeface="Calibri"/>
                <a:ea typeface="等线"/>
                <a:cs typeface="Arial"/>
              </a:rPr>
              <a:t> </a:t>
            </a:r>
            <a:r>
              <a:rPr lang="en-US" sz="1200" dirty="0">
                <a:latin typeface="Calibri"/>
                <a:cs typeface="Arial"/>
              </a:rPr>
              <a:t>believe</a:t>
            </a:r>
            <a:r>
              <a:rPr lang="zh-CN" altLang="en-US" sz="1200" dirty="0">
                <a:latin typeface="Calibri"/>
                <a:ea typeface="等线"/>
                <a:cs typeface="Arial"/>
              </a:rPr>
              <a:t> </a:t>
            </a:r>
            <a:r>
              <a:rPr lang="en-US" sz="1200" dirty="0">
                <a:latin typeface="Calibri"/>
                <a:cs typeface="Arial"/>
              </a:rPr>
              <a:t>it</a:t>
            </a:r>
            <a:r>
              <a:rPr lang="zh-CN" altLang="en-US" sz="1200" dirty="0">
                <a:latin typeface="Calibri"/>
                <a:ea typeface="等线"/>
                <a:cs typeface="Arial"/>
              </a:rPr>
              <a:t> </a:t>
            </a:r>
            <a:r>
              <a:rPr lang="en-US" sz="1200" dirty="0">
                <a:latin typeface="Calibri"/>
                <a:cs typeface="Arial"/>
              </a:rPr>
              <a:t>is</a:t>
            </a:r>
            <a:r>
              <a:rPr lang="zh-CN" altLang="en-US" sz="1200" dirty="0">
                <a:latin typeface="Calibri"/>
                <a:ea typeface="等线"/>
                <a:cs typeface="Arial"/>
              </a:rPr>
              <a:t> </a:t>
            </a:r>
            <a:r>
              <a:rPr lang="en-US" sz="1200" dirty="0">
                <a:latin typeface="Calibri"/>
                <a:cs typeface="Arial"/>
              </a:rPr>
              <a:t>good.</a:t>
            </a:r>
            <a:r>
              <a:rPr lang="zh-CN" altLang="en-US" sz="1200" dirty="0">
                <a:latin typeface="Calibri"/>
                <a:ea typeface="等线"/>
                <a:cs typeface="Arial"/>
              </a:rPr>
              <a:t> </a:t>
            </a:r>
            <a:endParaRPr lang="en-US" sz="1200" dirty="0">
              <a:latin typeface="Calibri"/>
              <a:ea typeface="等线"/>
              <a:cs typeface="Arial"/>
            </a:endParaRPr>
          </a:p>
          <a:p>
            <a:pPr marL="228600" indent="-228600">
              <a:buFont typeface="Arial"/>
              <a:buChar char="•"/>
            </a:pPr>
            <a:r>
              <a:rPr lang="en-US" sz="1200" b="1" dirty="0">
                <a:latin typeface="Calibri"/>
                <a:cs typeface="Arial"/>
              </a:rPr>
              <a:t>True</a:t>
            </a:r>
            <a:r>
              <a:rPr lang="zh-CN" altLang="en-US" sz="1200" b="1" dirty="0">
                <a:latin typeface="Calibri"/>
                <a:ea typeface="等线"/>
                <a:cs typeface="Arial"/>
              </a:rPr>
              <a:t> </a:t>
            </a:r>
            <a:r>
              <a:rPr lang="en-US" sz="1200" b="1" dirty="0">
                <a:latin typeface="Calibri"/>
                <a:cs typeface="Arial"/>
              </a:rPr>
              <a:t>Positives</a:t>
            </a:r>
            <a:r>
              <a:rPr lang="zh-CN" altLang="en-US" sz="1200" b="1" dirty="0">
                <a:latin typeface="Calibri"/>
                <a:ea typeface="等线"/>
                <a:cs typeface="Arial"/>
              </a:rPr>
              <a:t> </a:t>
            </a:r>
            <a:r>
              <a:rPr lang="en-US" sz="1200" b="1" dirty="0">
                <a:latin typeface="Calibri"/>
                <a:cs typeface="Arial"/>
              </a:rPr>
              <a:t>(1,1):</a:t>
            </a:r>
            <a:r>
              <a:rPr lang="zh-CN" altLang="en-US" sz="1200" b="1" dirty="0">
                <a:latin typeface="Calibri"/>
                <a:ea typeface="等线"/>
                <a:cs typeface="Arial"/>
              </a:rPr>
              <a:t> </a:t>
            </a:r>
            <a:r>
              <a:rPr lang="en-US" sz="1200" dirty="0">
                <a:latin typeface="Calibri"/>
                <a:cs typeface="Arial"/>
              </a:rPr>
              <a:t>model</a:t>
            </a:r>
            <a:r>
              <a:rPr lang="zh-CN" altLang="en-US" sz="1200" dirty="0">
                <a:latin typeface="Calibri"/>
                <a:ea typeface="等线"/>
                <a:cs typeface="Arial"/>
              </a:rPr>
              <a:t> </a:t>
            </a:r>
            <a:r>
              <a:rPr lang="en-US" sz="1200" dirty="0">
                <a:latin typeface="Calibri"/>
                <a:cs typeface="Arial"/>
              </a:rPr>
              <a:t>correctly</a:t>
            </a:r>
            <a:r>
              <a:rPr lang="zh-CN" altLang="en-US" sz="1200" dirty="0">
                <a:latin typeface="Calibri"/>
                <a:ea typeface="等线"/>
                <a:cs typeface="Arial"/>
              </a:rPr>
              <a:t> </a:t>
            </a:r>
            <a:r>
              <a:rPr lang="en-US" sz="1200" dirty="0">
                <a:latin typeface="Calibri"/>
                <a:cs typeface="Arial"/>
              </a:rPr>
              <a:t>predicted</a:t>
            </a:r>
            <a:r>
              <a:rPr lang="zh-CN" altLang="en-US" sz="1200" dirty="0">
                <a:latin typeface="Calibri"/>
                <a:ea typeface="等线"/>
                <a:cs typeface="Arial"/>
              </a:rPr>
              <a:t> </a:t>
            </a:r>
            <a:r>
              <a:rPr lang="en-US" sz="1200" dirty="0">
                <a:latin typeface="Calibri"/>
                <a:cs typeface="Arial"/>
              </a:rPr>
              <a:t>that</a:t>
            </a:r>
            <a:r>
              <a:rPr lang="zh-CN" altLang="en-US" sz="1200" dirty="0">
                <a:latin typeface="Calibri"/>
                <a:ea typeface="等线"/>
                <a:cs typeface="Arial"/>
              </a:rPr>
              <a:t> </a:t>
            </a:r>
            <a:r>
              <a:rPr lang="en-US" sz="1200" dirty="0">
                <a:latin typeface="Calibri"/>
                <a:cs typeface="Arial"/>
              </a:rPr>
              <a:t>people</a:t>
            </a:r>
            <a:r>
              <a:rPr lang="zh-CN" altLang="en-US" sz="1200" dirty="0">
                <a:latin typeface="Calibri"/>
                <a:ea typeface="等线"/>
                <a:cs typeface="Arial"/>
              </a:rPr>
              <a:t> </a:t>
            </a:r>
            <a:r>
              <a:rPr lang="en-US" sz="1200" dirty="0">
                <a:latin typeface="Calibri"/>
                <a:cs typeface="Arial"/>
              </a:rPr>
              <a:t>believe</a:t>
            </a:r>
            <a:r>
              <a:rPr lang="zh-CN" altLang="en-US" sz="1200" dirty="0">
                <a:latin typeface="Calibri"/>
                <a:ea typeface="等线"/>
                <a:cs typeface="Arial"/>
              </a:rPr>
              <a:t> </a:t>
            </a:r>
            <a:r>
              <a:rPr lang="en-US" sz="1200" dirty="0">
                <a:latin typeface="Calibri"/>
                <a:cs typeface="Arial"/>
              </a:rPr>
              <a:t>gene</a:t>
            </a:r>
            <a:r>
              <a:rPr lang="zh-CN" altLang="en-US" sz="1200" dirty="0">
                <a:latin typeface="Calibri"/>
                <a:ea typeface="等线"/>
                <a:cs typeface="Arial"/>
              </a:rPr>
              <a:t> </a:t>
            </a:r>
            <a:r>
              <a:rPr lang="en-US" sz="1200" dirty="0">
                <a:latin typeface="Calibri"/>
                <a:cs typeface="Arial"/>
              </a:rPr>
              <a:t>editing</a:t>
            </a:r>
            <a:r>
              <a:rPr lang="zh-CN" altLang="en-US" sz="1200" dirty="0">
                <a:latin typeface="Calibri"/>
                <a:ea typeface="等线"/>
                <a:cs typeface="Arial"/>
              </a:rPr>
              <a:t> </a:t>
            </a:r>
            <a:r>
              <a:rPr lang="en-US" sz="1200" dirty="0">
                <a:latin typeface="Calibri"/>
                <a:cs typeface="Arial"/>
              </a:rPr>
              <a:t>is</a:t>
            </a:r>
            <a:r>
              <a:rPr lang="zh-CN" altLang="en-US" sz="1200" dirty="0">
                <a:latin typeface="Calibri"/>
                <a:ea typeface="等线"/>
                <a:cs typeface="Arial"/>
              </a:rPr>
              <a:t> </a:t>
            </a:r>
            <a:r>
              <a:rPr lang="en-US" sz="1200" dirty="0">
                <a:latin typeface="Calibri"/>
                <a:cs typeface="Arial"/>
              </a:rPr>
              <a:t>good</a:t>
            </a:r>
            <a:r>
              <a:rPr lang="zh-CN" altLang="en-US" sz="1200" dirty="0">
                <a:latin typeface="Calibri"/>
                <a:ea typeface="等线"/>
                <a:cs typeface="Arial"/>
              </a:rPr>
              <a:t> </a:t>
            </a:r>
            <a:r>
              <a:rPr lang="en-US" sz="1200" dirty="0">
                <a:latin typeface="Calibri"/>
                <a:cs typeface="Arial"/>
              </a:rPr>
              <a:t>for</a:t>
            </a:r>
            <a:r>
              <a:rPr lang="zh-CN" altLang="en-US" sz="1200" dirty="0">
                <a:latin typeface="Calibri"/>
                <a:ea typeface="等线"/>
                <a:cs typeface="Arial"/>
              </a:rPr>
              <a:t> </a:t>
            </a:r>
            <a:r>
              <a:rPr lang="en-US" sz="1200" dirty="0">
                <a:latin typeface="Calibri"/>
                <a:cs typeface="Arial"/>
              </a:rPr>
              <a:t>society.</a:t>
            </a:r>
            <a:r>
              <a:rPr lang="zh-CN" altLang="en-US" sz="1200" dirty="0">
                <a:latin typeface="Calibri"/>
                <a:ea typeface="等线"/>
                <a:cs typeface="Arial"/>
              </a:rPr>
              <a:t> </a:t>
            </a:r>
            <a:endParaRPr lang="en-US" sz="1200" dirty="0">
              <a:latin typeface="Calibri"/>
              <a:ea typeface="等线"/>
              <a:cs typeface="Calibri"/>
            </a:endParaRPr>
          </a:p>
        </p:txBody>
      </p:sp>
      <p:pic>
        <p:nvPicPr>
          <p:cNvPr id="5" name="Picture 4" descr="A logo with a dna symbol&#10;&#10;Description automatically generated">
            <a:extLst>
              <a:ext uri="{FF2B5EF4-FFF2-40B4-BE49-F238E27FC236}">
                <a16:creationId xmlns:a16="http://schemas.microsoft.com/office/drawing/2014/main" id="{33E2F78A-350A-F89B-A525-64CC63DBE9C5}"/>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11230583" y="158096"/>
            <a:ext cx="965230" cy="766503"/>
          </a:xfrm>
          <a:prstGeom prst="rect">
            <a:avLst/>
          </a:prstGeom>
        </p:spPr>
      </p:pic>
    </p:spTree>
    <p:extLst>
      <p:ext uri="{BB962C8B-B14F-4D97-AF65-F5344CB8AC3E}">
        <p14:creationId xmlns:p14="http://schemas.microsoft.com/office/powerpoint/2010/main" val="3087532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261A013E-9935-7110-5FB7-E407CDFF4BAE}"/>
              </a:ext>
            </a:extLst>
          </p:cNvPr>
          <p:cNvPicPr>
            <a:picLocks noChangeAspect="1"/>
          </p:cNvPicPr>
          <p:nvPr/>
        </p:nvPicPr>
        <p:blipFill>
          <a:blip r:embed="rId3">
            <a:duotone>
              <a:schemeClr val="bg2">
                <a:shade val="45000"/>
                <a:satMod val="135000"/>
              </a:schemeClr>
              <a:prstClr val="white"/>
            </a:duotone>
          </a:blip>
          <a:srcRect t="12256" b="3157"/>
          <a:stretch/>
        </p:blipFill>
        <p:spPr>
          <a:xfrm>
            <a:off x="20" y="10"/>
            <a:ext cx="12191980" cy="6857990"/>
          </a:xfrm>
          <a:prstGeom prst="rect">
            <a:avLst/>
          </a:prstGeom>
        </p:spPr>
      </p:pic>
      <p:sp>
        <p:nvSpPr>
          <p:cNvPr id="21" name="Rectangle 20">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3B6B74-8DD3-19B3-FE19-E0E961FA31B1}"/>
              </a:ext>
            </a:extLst>
          </p:cNvPr>
          <p:cNvSpPr>
            <a:spLocks noGrp="1"/>
          </p:cNvSpPr>
          <p:nvPr>
            <p:ph type="title"/>
          </p:nvPr>
        </p:nvSpPr>
        <p:spPr>
          <a:xfrm>
            <a:off x="263106" y="182840"/>
            <a:ext cx="11637033" cy="1296809"/>
          </a:xfrm>
        </p:spPr>
        <p:txBody>
          <a:bodyPr>
            <a:normAutofit/>
          </a:bodyPr>
          <a:lstStyle/>
          <a:p>
            <a:pPr algn="ctr"/>
            <a:r>
              <a:rPr lang="en-US" sz="4000" b="1" dirty="0">
                <a:latin typeface="Calibri"/>
                <a:cs typeface="Calibri"/>
              </a:rPr>
              <a:t>Marketing Insights: Brain Chip and Gene Editing Technology</a:t>
            </a:r>
          </a:p>
        </p:txBody>
      </p:sp>
      <p:graphicFrame>
        <p:nvGraphicFramePr>
          <p:cNvPr id="16" name="Content Placeholder 2">
            <a:extLst>
              <a:ext uri="{FF2B5EF4-FFF2-40B4-BE49-F238E27FC236}">
                <a16:creationId xmlns:a16="http://schemas.microsoft.com/office/drawing/2014/main" id="{3FC26B05-04C3-7B3C-EF72-B10CA27923DC}"/>
              </a:ext>
            </a:extLst>
          </p:cNvPr>
          <p:cNvGraphicFramePr>
            <a:graphicFrameLocks noGrp="1"/>
          </p:cNvGraphicFramePr>
          <p:nvPr>
            <p:ph idx="1"/>
            <p:extLst>
              <p:ext uri="{D42A27DB-BD31-4B8C-83A1-F6EECF244321}">
                <p14:modId xmlns:p14="http://schemas.microsoft.com/office/powerpoint/2010/main" val="1157998061"/>
              </p:ext>
            </p:extLst>
          </p:nvPr>
        </p:nvGraphicFramePr>
        <p:xfrm>
          <a:off x="6975021" y="1581991"/>
          <a:ext cx="4746173" cy="495192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97" name="Content Placeholder 2">
            <a:extLst>
              <a:ext uri="{FF2B5EF4-FFF2-40B4-BE49-F238E27FC236}">
                <a16:creationId xmlns:a16="http://schemas.microsoft.com/office/drawing/2014/main" id="{F98E760E-D376-3303-AA50-F8DFD5D55C70}"/>
              </a:ext>
            </a:extLst>
          </p:cNvPr>
          <p:cNvSpPr txBox="1">
            <a:spLocks/>
          </p:cNvSpPr>
          <p:nvPr/>
        </p:nvSpPr>
        <p:spPr>
          <a:xfrm>
            <a:off x="255931" y="1503101"/>
            <a:ext cx="6387401" cy="5268229"/>
          </a:xfrm>
          <a:custGeom>
            <a:avLst/>
            <a:gdLst>
              <a:gd name="connsiteX0" fmla="*/ 0 w 6387401"/>
              <a:gd name="connsiteY0" fmla="*/ 0 h 5268229"/>
              <a:gd name="connsiteX1" fmla="*/ 516799 w 6387401"/>
              <a:gd name="connsiteY1" fmla="*/ 0 h 5268229"/>
              <a:gd name="connsiteX2" fmla="*/ 1097472 w 6387401"/>
              <a:gd name="connsiteY2" fmla="*/ 0 h 5268229"/>
              <a:gd name="connsiteX3" fmla="*/ 1742018 w 6387401"/>
              <a:gd name="connsiteY3" fmla="*/ 0 h 5268229"/>
              <a:gd name="connsiteX4" fmla="*/ 2386565 w 6387401"/>
              <a:gd name="connsiteY4" fmla="*/ 0 h 5268229"/>
              <a:gd name="connsiteX5" fmla="*/ 3031112 w 6387401"/>
              <a:gd name="connsiteY5" fmla="*/ 0 h 5268229"/>
              <a:gd name="connsiteX6" fmla="*/ 3420163 w 6387401"/>
              <a:gd name="connsiteY6" fmla="*/ 0 h 5268229"/>
              <a:gd name="connsiteX7" fmla="*/ 3873088 w 6387401"/>
              <a:gd name="connsiteY7" fmla="*/ 0 h 5268229"/>
              <a:gd name="connsiteX8" fmla="*/ 4389887 w 6387401"/>
              <a:gd name="connsiteY8" fmla="*/ 0 h 5268229"/>
              <a:gd name="connsiteX9" fmla="*/ 4842811 w 6387401"/>
              <a:gd name="connsiteY9" fmla="*/ 0 h 5268229"/>
              <a:gd name="connsiteX10" fmla="*/ 5231862 w 6387401"/>
              <a:gd name="connsiteY10" fmla="*/ 0 h 5268229"/>
              <a:gd name="connsiteX11" fmla="*/ 6387401 w 6387401"/>
              <a:gd name="connsiteY11" fmla="*/ 0 h 5268229"/>
              <a:gd name="connsiteX12" fmla="*/ 6387401 w 6387401"/>
              <a:gd name="connsiteY12" fmla="*/ 479994 h 5268229"/>
              <a:gd name="connsiteX13" fmla="*/ 6387401 w 6387401"/>
              <a:gd name="connsiteY13" fmla="*/ 907306 h 5268229"/>
              <a:gd name="connsiteX14" fmla="*/ 6387401 w 6387401"/>
              <a:gd name="connsiteY14" fmla="*/ 1598029 h 5268229"/>
              <a:gd name="connsiteX15" fmla="*/ 6387401 w 6387401"/>
              <a:gd name="connsiteY15" fmla="*/ 2236071 h 5268229"/>
              <a:gd name="connsiteX16" fmla="*/ 6387401 w 6387401"/>
              <a:gd name="connsiteY16" fmla="*/ 2821429 h 5268229"/>
              <a:gd name="connsiteX17" fmla="*/ 6387401 w 6387401"/>
              <a:gd name="connsiteY17" fmla="*/ 3248741 h 5268229"/>
              <a:gd name="connsiteX18" fmla="*/ 6387401 w 6387401"/>
              <a:gd name="connsiteY18" fmla="*/ 3939465 h 5268229"/>
              <a:gd name="connsiteX19" fmla="*/ 6387401 w 6387401"/>
              <a:gd name="connsiteY19" fmla="*/ 4419459 h 5268229"/>
              <a:gd name="connsiteX20" fmla="*/ 6387401 w 6387401"/>
              <a:gd name="connsiteY20" fmla="*/ 5268229 h 5268229"/>
              <a:gd name="connsiteX21" fmla="*/ 5998350 w 6387401"/>
              <a:gd name="connsiteY21" fmla="*/ 5268229 h 5268229"/>
              <a:gd name="connsiteX22" fmla="*/ 5481551 w 6387401"/>
              <a:gd name="connsiteY22" fmla="*/ 5268229 h 5268229"/>
              <a:gd name="connsiteX23" fmla="*/ 5028627 w 6387401"/>
              <a:gd name="connsiteY23" fmla="*/ 5268229 h 5268229"/>
              <a:gd name="connsiteX24" fmla="*/ 4320206 w 6387401"/>
              <a:gd name="connsiteY24" fmla="*/ 5268229 h 5268229"/>
              <a:gd name="connsiteX25" fmla="*/ 3611785 w 6387401"/>
              <a:gd name="connsiteY25" fmla="*/ 5268229 h 5268229"/>
              <a:gd name="connsiteX26" fmla="*/ 2967238 w 6387401"/>
              <a:gd name="connsiteY26" fmla="*/ 5268229 h 5268229"/>
              <a:gd name="connsiteX27" fmla="*/ 2322691 w 6387401"/>
              <a:gd name="connsiteY27" fmla="*/ 5268229 h 5268229"/>
              <a:gd name="connsiteX28" fmla="*/ 1742018 w 6387401"/>
              <a:gd name="connsiteY28" fmla="*/ 5268229 h 5268229"/>
              <a:gd name="connsiteX29" fmla="*/ 1225220 w 6387401"/>
              <a:gd name="connsiteY29" fmla="*/ 5268229 h 5268229"/>
              <a:gd name="connsiteX30" fmla="*/ 772295 w 6387401"/>
              <a:gd name="connsiteY30" fmla="*/ 5268229 h 5268229"/>
              <a:gd name="connsiteX31" fmla="*/ 0 w 6387401"/>
              <a:gd name="connsiteY31" fmla="*/ 5268229 h 5268229"/>
              <a:gd name="connsiteX32" fmla="*/ 0 w 6387401"/>
              <a:gd name="connsiteY32" fmla="*/ 4735553 h 5268229"/>
              <a:gd name="connsiteX33" fmla="*/ 0 w 6387401"/>
              <a:gd name="connsiteY33" fmla="*/ 4308241 h 5268229"/>
              <a:gd name="connsiteX34" fmla="*/ 0 w 6387401"/>
              <a:gd name="connsiteY34" fmla="*/ 3775564 h 5268229"/>
              <a:gd name="connsiteX35" fmla="*/ 0 w 6387401"/>
              <a:gd name="connsiteY35" fmla="*/ 3084841 h 5268229"/>
              <a:gd name="connsiteX36" fmla="*/ 0 w 6387401"/>
              <a:gd name="connsiteY36" fmla="*/ 2499482 h 5268229"/>
              <a:gd name="connsiteX37" fmla="*/ 0 w 6387401"/>
              <a:gd name="connsiteY37" fmla="*/ 2019488 h 5268229"/>
              <a:gd name="connsiteX38" fmla="*/ 0 w 6387401"/>
              <a:gd name="connsiteY38" fmla="*/ 1592176 h 5268229"/>
              <a:gd name="connsiteX39" fmla="*/ 0 w 6387401"/>
              <a:gd name="connsiteY39" fmla="*/ 1059499 h 5268229"/>
              <a:gd name="connsiteX40" fmla="*/ 0 w 6387401"/>
              <a:gd name="connsiteY40" fmla="*/ 0 h 526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387401" h="5268229" fill="none" extrusionOk="0">
                <a:moveTo>
                  <a:pt x="0" y="0"/>
                </a:moveTo>
                <a:cubicBezTo>
                  <a:pt x="201651" y="-45606"/>
                  <a:pt x="324132" y="27040"/>
                  <a:pt x="516799" y="0"/>
                </a:cubicBezTo>
                <a:cubicBezTo>
                  <a:pt x="709466" y="-27040"/>
                  <a:pt x="858212" y="14024"/>
                  <a:pt x="1097472" y="0"/>
                </a:cubicBezTo>
                <a:cubicBezTo>
                  <a:pt x="1336732" y="-14024"/>
                  <a:pt x="1465750" y="36775"/>
                  <a:pt x="1742018" y="0"/>
                </a:cubicBezTo>
                <a:cubicBezTo>
                  <a:pt x="2018286" y="-36775"/>
                  <a:pt x="2249041" y="45176"/>
                  <a:pt x="2386565" y="0"/>
                </a:cubicBezTo>
                <a:cubicBezTo>
                  <a:pt x="2524089" y="-45176"/>
                  <a:pt x="2756238" y="73695"/>
                  <a:pt x="3031112" y="0"/>
                </a:cubicBezTo>
                <a:cubicBezTo>
                  <a:pt x="3305986" y="-73695"/>
                  <a:pt x="3309319" y="35830"/>
                  <a:pt x="3420163" y="0"/>
                </a:cubicBezTo>
                <a:cubicBezTo>
                  <a:pt x="3531007" y="-35830"/>
                  <a:pt x="3660717" y="39549"/>
                  <a:pt x="3873088" y="0"/>
                </a:cubicBezTo>
                <a:cubicBezTo>
                  <a:pt x="4085459" y="-39549"/>
                  <a:pt x="4159115" y="16930"/>
                  <a:pt x="4389887" y="0"/>
                </a:cubicBezTo>
                <a:cubicBezTo>
                  <a:pt x="4620659" y="-16930"/>
                  <a:pt x="4676888" y="48114"/>
                  <a:pt x="4842811" y="0"/>
                </a:cubicBezTo>
                <a:cubicBezTo>
                  <a:pt x="5008734" y="-48114"/>
                  <a:pt x="5038349" y="13667"/>
                  <a:pt x="5231862" y="0"/>
                </a:cubicBezTo>
                <a:cubicBezTo>
                  <a:pt x="5425375" y="-13667"/>
                  <a:pt x="5995690" y="68318"/>
                  <a:pt x="6387401" y="0"/>
                </a:cubicBezTo>
                <a:cubicBezTo>
                  <a:pt x="6413566" y="234949"/>
                  <a:pt x="6330437" y="297089"/>
                  <a:pt x="6387401" y="479994"/>
                </a:cubicBezTo>
                <a:cubicBezTo>
                  <a:pt x="6444365" y="662899"/>
                  <a:pt x="6360539" y="755849"/>
                  <a:pt x="6387401" y="907306"/>
                </a:cubicBezTo>
                <a:cubicBezTo>
                  <a:pt x="6414263" y="1058763"/>
                  <a:pt x="6349019" y="1367818"/>
                  <a:pt x="6387401" y="1598029"/>
                </a:cubicBezTo>
                <a:cubicBezTo>
                  <a:pt x="6425783" y="1828240"/>
                  <a:pt x="6349630" y="2024938"/>
                  <a:pt x="6387401" y="2236071"/>
                </a:cubicBezTo>
                <a:cubicBezTo>
                  <a:pt x="6425172" y="2447204"/>
                  <a:pt x="6381458" y="2599094"/>
                  <a:pt x="6387401" y="2821429"/>
                </a:cubicBezTo>
                <a:cubicBezTo>
                  <a:pt x="6393344" y="3043764"/>
                  <a:pt x="6362249" y="3151047"/>
                  <a:pt x="6387401" y="3248741"/>
                </a:cubicBezTo>
                <a:cubicBezTo>
                  <a:pt x="6412553" y="3346435"/>
                  <a:pt x="6350483" y="3604829"/>
                  <a:pt x="6387401" y="3939465"/>
                </a:cubicBezTo>
                <a:cubicBezTo>
                  <a:pt x="6424319" y="4274101"/>
                  <a:pt x="6360721" y="4183652"/>
                  <a:pt x="6387401" y="4419459"/>
                </a:cubicBezTo>
                <a:cubicBezTo>
                  <a:pt x="6414081" y="4655266"/>
                  <a:pt x="6322558" y="4889143"/>
                  <a:pt x="6387401" y="5268229"/>
                </a:cubicBezTo>
                <a:cubicBezTo>
                  <a:pt x="6295186" y="5310486"/>
                  <a:pt x="6078384" y="5257059"/>
                  <a:pt x="5998350" y="5268229"/>
                </a:cubicBezTo>
                <a:cubicBezTo>
                  <a:pt x="5918316" y="5279399"/>
                  <a:pt x="5695036" y="5221435"/>
                  <a:pt x="5481551" y="5268229"/>
                </a:cubicBezTo>
                <a:cubicBezTo>
                  <a:pt x="5268066" y="5315023"/>
                  <a:pt x="5244573" y="5263457"/>
                  <a:pt x="5028627" y="5268229"/>
                </a:cubicBezTo>
                <a:cubicBezTo>
                  <a:pt x="4812681" y="5273001"/>
                  <a:pt x="4484661" y="5199882"/>
                  <a:pt x="4320206" y="5268229"/>
                </a:cubicBezTo>
                <a:cubicBezTo>
                  <a:pt x="4155751" y="5336576"/>
                  <a:pt x="3904638" y="5258394"/>
                  <a:pt x="3611785" y="5268229"/>
                </a:cubicBezTo>
                <a:cubicBezTo>
                  <a:pt x="3318932" y="5278064"/>
                  <a:pt x="3231991" y="5225315"/>
                  <a:pt x="2967238" y="5268229"/>
                </a:cubicBezTo>
                <a:cubicBezTo>
                  <a:pt x="2702485" y="5311143"/>
                  <a:pt x="2482009" y="5267895"/>
                  <a:pt x="2322691" y="5268229"/>
                </a:cubicBezTo>
                <a:cubicBezTo>
                  <a:pt x="2163373" y="5268563"/>
                  <a:pt x="2026538" y="5228878"/>
                  <a:pt x="1742018" y="5268229"/>
                </a:cubicBezTo>
                <a:cubicBezTo>
                  <a:pt x="1457498" y="5307580"/>
                  <a:pt x="1402338" y="5252673"/>
                  <a:pt x="1225220" y="5268229"/>
                </a:cubicBezTo>
                <a:cubicBezTo>
                  <a:pt x="1048102" y="5283785"/>
                  <a:pt x="944621" y="5227551"/>
                  <a:pt x="772295" y="5268229"/>
                </a:cubicBezTo>
                <a:cubicBezTo>
                  <a:pt x="599970" y="5308907"/>
                  <a:pt x="316013" y="5200277"/>
                  <a:pt x="0" y="5268229"/>
                </a:cubicBezTo>
                <a:cubicBezTo>
                  <a:pt x="-59424" y="5072205"/>
                  <a:pt x="48001" y="4946495"/>
                  <a:pt x="0" y="4735553"/>
                </a:cubicBezTo>
                <a:cubicBezTo>
                  <a:pt x="-48001" y="4524611"/>
                  <a:pt x="14724" y="4480920"/>
                  <a:pt x="0" y="4308241"/>
                </a:cubicBezTo>
                <a:cubicBezTo>
                  <a:pt x="-14724" y="4135562"/>
                  <a:pt x="50201" y="3925018"/>
                  <a:pt x="0" y="3775564"/>
                </a:cubicBezTo>
                <a:cubicBezTo>
                  <a:pt x="-50201" y="3626110"/>
                  <a:pt x="16828" y="3224064"/>
                  <a:pt x="0" y="3084841"/>
                </a:cubicBezTo>
                <a:cubicBezTo>
                  <a:pt x="-16828" y="2945618"/>
                  <a:pt x="40712" y="2671768"/>
                  <a:pt x="0" y="2499482"/>
                </a:cubicBezTo>
                <a:cubicBezTo>
                  <a:pt x="-40712" y="2327196"/>
                  <a:pt x="57472" y="2220005"/>
                  <a:pt x="0" y="2019488"/>
                </a:cubicBezTo>
                <a:cubicBezTo>
                  <a:pt x="-57472" y="1818971"/>
                  <a:pt x="17229" y="1747342"/>
                  <a:pt x="0" y="1592176"/>
                </a:cubicBezTo>
                <a:cubicBezTo>
                  <a:pt x="-17229" y="1437010"/>
                  <a:pt x="20850" y="1170106"/>
                  <a:pt x="0" y="1059499"/>
                </a:cubicBezTo>
                <a:cubicBezTo>
                  <a:pt x="-20850" y="948892"/>
                  <a:pt x="49108" y="296497"/>
                  <a:pt x="0" y="0"/>
                </a:cubicBezTo>
                <a:close/>
              </a:path>
              <a:path w="6387401" h="5268229" stroke="0" extrusionOk="0">
                <a:moveTo>
                  <a:pt x="0" y="0"/>
                </a:moveTo>
                <a:cubicBezTo>
                  <a:pt x="221874" y="-32285"/>
                  <a:pt x="335661" y="53029"/>
                  <a:pt x="452925" y="0"/>
                </a:cubicBezTo>
                <a:cubicBezTo>
                  <a:pt x="570189" y="-53029"/>
                  <a:pt x="716876" y="7187"/>
                  <a:pt x="969724" y="0"/>
                </a:cubicBezTo>
                <a:cubicBezTo>
                  <a:pt x="1222572" y="-7187"/>
                  <a:pt x="1341958" y="42478"/>
                  <a:pt x="1486522" y="0"/>
                </a:cubicBezTo>
                <a:cubicBezTo>
                  <a:pt x="1631086" y="-42478"/>
                  <a:pt x="1852663" y="17589"/>
                  <a:pt x="2067195" y="0"/>
                </a:cubicBezTo>
                <a:cubicBezTo>
                  <a:pt x="2281727" y="-17589"/>
                  <a:pt x="2462353" y="29490"/>
                  <a:pt x="2647868" y="0"/>
                </a:cubicBezTo>
                <a:cubicBezTo>
                  <a:pt x="2833383" y="-29490"/>
                  <a:pt x="3004991" y="67257"/>
                  <a:pt x="3292415" y="0"/>
                </a:cubicBezTo>
                <a:cubicBezTo>
                  <a:pt x="3579839" y="-67257"/>
                  <a:pt x="3652111" y="9747"/>
                  <a:pt x="3745340" y="0"/>
                </a:cubicBezTo>
                <a:cubicBezTo>
                  <a:pt x="3838569" y="-9747"/>
                  <a:pt x="4181469" y="20431"/>
                  <a:pt x="4326012" y="0"/>
                </a:cubicBezTo>
                <a:cubicBezTo>
                  <a:pt x="4470555" y="-20431"/>
                  <a:pt x="4655240" y="59346"/>
                  <a:pt x="4970559" y="0"/>
                </a:cubicBezTo>
                <a:cubicBezTo>
                  <a:pt x="5285878" y="-59346"/>
                  <a:pt x="5413864" y="21692"/>
                  <a:pt x="5615106" y="0"/>
                </a:cubicBezTo>
                <a:cubicBezTo>
                  <a:pt x="5816348" y="-21692"/>
                  <a:pt x="6170062" y="84374"/>
                  <a:pt x="6387401" y="0"/>
                </a:cubicBezTo>
                <a:cubicBezTo>
                  <a:pt x="6411910" y="178824"/>
                  <a:pt x="6366034" y="474258"/>
                  <a:pt x="6387401" y="690723"/>
                </a:cubicBezTo>
                <a:cubicBezTo>
                  <a:pt x="6408768" y="907188"/>
                  <a:pt x="6375622" y="1033374"/>
                  <a:pt x="6387401" y="1170718"/>
                </a:cubicBezTo>
                <a:cubicBezTo>
                  <a:pt x="6399180" y="1308062"/>
                  <a:pt x="6373668" y="1439143"/>
                  <a:pt x="6387401" y="1703394"/>
                </a:cubicBezTo>
                <a:cubicBezTo>
                  <a:pt x="6401134" y="1967645"/>
                  <a:pt x="6380492" y="2014870"/>
                  <a:pt x="6387401" y="2130706"/>
                </a:cubicBezTo>
                <a:cubicBezTo>
                  <a:pt x="6394310" y="2246542"/>
                  <a:pt x="6367198" y="2556251"/>
                  <a:pt x="6387401" y="2768747"/>
                </a:cubicBezTo>
                <a:cubicBezTo>
                  <a:pt x="6407604" y="2981243"/>
                  <a:pt x="6352066" y="3179741"/>
                  <a:pt x="6387401" y="3354106"/>
                </a:cubicBezTo>
                <a:cubicBezTo>
                  <a:pt x="6422736" y="3528471"/>
                  <a:pt x="6322180" y="3706972"/>
                  <a:pt x="6387401" y="3939465"/>
                </a:cubicBezTo>
                <a:cubicBezTo>
                  <a:pt x="6452622" y="4171958"/>
                  <a:pt x="6336146" y="4243917"/>
                  <a:pt x="6387401" y="4366776"/>
                </a:cubicBezTo>
                <a:cubicBezTo>
                  <a:pt x="6438656" y="4489635"/>
                  <a:pt x="6323309" y="5083699"/>
                  <a:pt x="6387401" y="5268229"/>
                </a:cubicBezTo>
                <a:cubicBezTo>
                  <a:pt x="6252964" y="5304228"/>
                  <a:pt x="6130128" y="5243627"/>
                  <a:pt x="5998350" y="5268229"/>
                </a:cubicBezTo>
                <a:cubicBezTo>
                  <a:pt x="5866572" y="5292831"/>
                  <a:pt x="5468186" y="5223370"/>
                  <a:pt x="5289929" y="5268229"/>
                </a:cubicBezTo>
                <a:cubicBezTo>
                  <a:pt x="5111672" y="5313088"/>
                  <a:pt x="4936613" y="5222173"/>
                  <a:pt x="4837005" y="5268229"/>
                </a:cubicBezTo>
                <a:cubicBezTo>
                  <a:pt x="4737397" y="5314285"/>
                  <a:pt x="4461805" y="5245570"/>
                  <a:pt x="4320206" y="5268229"/>
                </a:cubicBezTo>
                <a:cubicBezTo>
                  <a:pt x="4178607" y="5290888"/>
                  <a:pt x="3845659" y="5254996"/>
                  <a:pt x="3675659" y="5268229"/>
                </a:cubicBezTo>
                <a:cubicBezTo>
                  <a:pt x="3505659" y="5281462"/>
                  <a:pt x="3436595" y="5242684"/>
                  <a:pt x="3222734" y="5268229"/>
                </a:cubicBezTo>
                <a:cubicBezTo>
                  <a:pt x="3008873" y="5293774"/>
                  <a:pt x="2903655" y="5213932"/>
                  <a:pt x="2705935" y="5268229"/>
                </a:cubicBezTo>
                <a:cubicBezTo>
                  <a:pt x="2508215" y="5322526"/>
                  <a:pt x="2380803" y="5231824"/>
                  <a:pt x="2189137" y="5268229"/>
                </a:cubicBezTo>
                <a:cubicBezTo>
                  <a:pt x="1997471" y="5304634"/>
                  <a:pt x="1691782" y="5254465"/>
                  <a:pt x="1480716" y="5268229"/>
                </a:cubicBezTo>
                <a:cubicBezTo>
                  <a:pt x="1269650" y="5281993"/>
                  <a:pt x="1197917" y="5263218"/>
                  <a:pt x="1027791" y="5268229"/>
                </a:cubicBezTo>
                <a:cubicBezTo>
                  <a:pt x="857665" y="5273240"/>
                  <a:pt x="751399" y="5248952"/>
                  <a:pt x="638740" y="5268229"/>
                </a:cubicBezTo>
                <a:cubicBezTo>
                  <a:pt x="526081" y="5287506"/>
                  <a:pt x="147684" y="5221103"/>
                  <a:pt x="0" y="5268229"/>
                </a:cubicBezTo>
                <a:cubicBezTo>
                  <a:pt x="-5601" y="5098156"/>
                  <a:pt x="5219" y="4957254"/>
                  <a:pt x="0" y="4735553"/>
                </a:cubicBezTo>
                <a:cubicBezTo>
                  <a:pt x="-5219" y="4513852"/>
                  <a:pt x="17640" y="4317647"/>
                  <a:pt x="0" y="4150194"/>
                </a:cubicBezTo>
                <a:cubicBezTo>
                  <a:pt x="-17640" y="3982741"/>
                  <a:pt x="45051" y="3889224"/>
                  <a:pt x="0" y="3670200"/>
                </a:cubicBezTo>
                <a:cubicBezTo>
                  <a:pt x="-45051" y="3451176"/>
                  <a:pt x="2458" y="3251985"/>
                  <a:pt x="0" y="2979476"/>
                </a:cubicBezTo>
                <a:cubicBezTo>
                  <a:pt x="-2458" y="2706967"/>
                  <a:pt x="37648" y="2636700"/>
                  <a:pt x="0" y="2499482"/>
                </a:cubicBezTo>
                <a:cubicBezTo>
                  <a:pt x="-37648" y="2362264"/>
                  <a:pt x="15989" y="2146711"/>
                  <a:pt x="0" y="1914123"/>
                </a:cubicBezTo>
                <a:cubicBezTo>
                  <a:pt x="-15989" y="1681535"/>
                  <a:pt x="64938" y="1583695"/>
                  <a:pt x="0" y="1328764"/>
                </a:cubicBezTo>
                <a:cubicBezTo>
                  <a:pt x="-64938" y="1073833"/>
                  <a:pt x="31153" y="931222"/>
                  <a:pt x="0" y="690723"/>
                </a:cubicBezTo>
                <a:cubicBezTo>
                  <a:pt x="-31153" y="450224"/>
                  <a:pt x="57930" y="198182"/>
                  <a:pt x="0" y="0"/>
                </a:cubicBezTo>
                <a:close/>
              </a:path>
            </a:pathLst>
          </a:custGeom>
          <a:ln>
            <a:solidFill>
              <a:schemeClr val="tx1"/>
            </a:solidFill>
            <a:extLst>
              <a:ext uri="{C807C97D-BFC1-408E-A445-0C87EB9F89A2}">
                <ask:lineSketchStyleProps xmlns:ask="http://schemas.microsoft.com/office/drawing/2018/sketchyshapes" sd="265996410">
                  <a:prstGeom prst="rect">
                    <a:avLst/>
                  </a:prstGeom>
                  <ask:type>
                    <ask:lineSketchScribble/>
                  </ask:type>
                </ask:lineSketchStyleProps>
              </a:ext>
            </a:extLst>
          </a:ln>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lvl="1" indent="0" algn="just">
              <a:buNone/>
            </a:pPr>
            <a:r>
              <a:rPr lang="en-US" sz="1500" b="1" dirty="0">
                <a:latin typeface="Calibri"/>
                <a:ea typeface="+mn-lt"/>
                <a:cs typeface="+mn-lt"/>
              </a:rPr>
              <a:t>Based on the feature importance using Random Forest, we found that the below demographics pose the most value when it comes to understanding public viewpoints:</a:t>
            </a:r>
            <a:endParaRPr lang="en-US" sz="1500" b="1" dirty="0">
              <a:solidFill>
                <a:srgbClr val="000000"/>
              </a:solidFill>
              <a:latin typeface="Calibri"/>
              <a:ea typeface="+mn-lt"/>
              <a:cs typeface="+mn-lt"/>
            </a:endParaRPr>
          </a:p>
          <a:p>
            <a:pPr marL="514350" lvl="1" indent="0" algn="just">
              <a:buNone/>
            </a:pPr>
            <a:endParaRPr lang="en-US" sz="1500" b="1" dirty="0">
              <a:solidFill>
                <a:srgbClr val="000000"/>
              </a:solidFill>
              <a:latin typeface="Calibri"/>
              <a:ea typeface="+mn-lt"/>
              <a:cs typeface="+mn-lt"/>
            </a:endParaRPr>
          </a:p>
          <a:p>
            <a:pPr marL="514350" lvl="1" indent="0" algn="just">
              <a:buNone/>
            </a:pPr>
            <a:r>
              <a:rPr lang="en-US" sz="1500" b="1" dirty="0">
                <a:solidFill>
                  <a:srgbClr val="E97132"/>
                </a:solidFill>
                <a:latin typeface="Calibri"/>
                <a:ea typeface="+mn-lt"/>
                <a:cs typeface="+mn-lt"/>
              </a:rPr>
              <a:t>Geography</a:t>
            </a:r>
          </a:p>
          <a:p>
            <a:pPr marL="514350" lvl="1" indent="0" algn="just">
              <a:buNone/>
            </a:pPr>
            <a:r>
              <a:rPr lang="en-US" sz="1200" dirty="0">
                <a:latin typeface="Calibri"/>
                <a:ea typeface="+mn-lt"/>
                <a:cs typeface="+mn-lt"/>
              </a:rPr>
              <a:t>Both models rank geographical region as the most important feature. This indicates that opinions on gene editing and chip implants vary significantly across different regions.</a:t>
            </a:r>
          </a:p>
          <a:p>
            <a:pPr marL="514350" lvl="1" indent="0" algn="just">
              <a:buNone/>
            </a:pPr>
            <a:endParaRPr lang="en-US" sz="1200" b="1" dirty="0">
              <a:latin typeface="Calibri"/>
              <a:ea typeface="+mn-lt"/>
              <a:cs typeface="+mn-lt"/>
            </a:endParaRPr>
          </a:p>
          <a:p>
            <a:pPr marL="514350" lvl="1" indent="0" algn="just">
              <a:buNone/>
            </a:pPr>
            <a:r>
              <a:rPr lang="en-US" sz="1500" b="1" dirty="0">
                <a:solidFill>
                  <a:srgbClr val="E97132"/>
                </a:solidFill>
                <a:latin typeface="Calibri"/>
                <a:ea typeface="+mn-lt"/>
                <a:cs typeface="+mn-lt"/>
              </a:rPr>
              <a:t>Income</a:t>
            </a:r>
            <a:r>
              <a:rPr lang="en-US" sz="1500" dirty="0">
                <a:solidFill>
                  <a:srgbClr val="E97132"/>
                </a:solidFill>
                <a:latin typeface="Calibri"/>
                <a:ea typeface="+mn-lt"/>
                <a:cs typeface="+mn-lt"/>
              </a:rPr>
              <a:t> </a:t>
            </a:r>
            <a:endParaRPr lang="en-US" sz="1200" dirty="0">
              <a:latin typeface="Calibri"/>
              <a:ea typeface="+mn-lt"/>
              <a:cs typeface="Calibri"/>
            </a:endParaRPr>
          </a:p>
          <a:p>
            <a:pPr marL="514350" lvl="1" indent="0" algn="just">
              <a:buNone/>
            </a:pPr>
            <a:r>
              <a:rPr lang="en-US" sz="1200" dirty="0">
                <a:latin typeface="Calibri"/>
                <a:ea typeface="+mn-lt"/>
                <a:cs typeface="+mn-lt"/>
              </a:rPr>
              <a:t>Income level is a critical factor influencing opinions on both technologies. Higher income levels may correlate with greater acceptance due to better access to information and higher education.</a:t>
            </a:r>
            <a:endParaRPr lang="en-US" sz="1200" dirty="0">
              <a:solidFill>
                <a:srgbClr val="000000"/>
              </a:solidFill>
              <a:latin typeface="Calibri"/>
              <a:ea typeface="+mn-lt"/>
              <a:cs typeface="Calibri"/>
            </a:endParaRPr>
          </a:p>
          <a:p>
            <a:pPr marL="514350" lvl="1" indent="0" algn="just">
              <a:buNone/>
            </a:pPr>
            <a:endParaRPr lang="en-US" sz="1500" b="1" dirty="0">
              <a:solidFill>
                <a:srgbClr val="E97132"/>
              </a:solidFill>
              <a:latin typeface="Calibri"/>
              <a:ea typeface="+mn-lt"/>
              <a:cs typeface="+mn-lt"/>
            </a:endParaRPr>
          </a:p>
          <a:p>
            <a:pPr marL="514350" lvl="1" indent="0" algn="just">
              <a:buNone/>
            </a:pPr>
            <a:r>
              <a:rPr lang="en-US" sz="1500" b="1" dirty="0">
                <a:solidFill>
                  <a:srgbClr val="E97132"/>
                </a:solidFill>
                <a:latin typeface="Calibri"/>
                <a:ea typeface="+mn-lt"/>
                <a:cs typeface="+mn-lt"/>
              </a:rPr>
              <a:t>Religion</a:t>
            </a:r>
            <a:endParaRPr lang="en-US" sz="1200" dirty="0">
              <a:solidFill>
                <a:srgbClr val="000000"/>
              </a:solidFill>
              <a:latin typeface="Calibri"/>
              <a:ea typeface="+mn-lt"/>
              <a:cs typeface="Calibri"/>
            </a:endParaRPr>
          </a:p>
          <a:p>
            <a:pPr marL="514350" lvl="1" indent="0" algn="just">
              <a:buNone/>
            </a:pPr>
            <a:r>
              <a:rPr lang="en-US" sz="1200" dirty="0">
                <a:solidFill>
                  <a:srgbClr val="000000"/>
                </a:solidFill>
                <a:latin typeface="Calibri"/>
                <a:ea typeface="+mn-lt"/>
                <a:cs typeface="+mn-lt"/>
              </a:rPr>
              <a:t>Prayer</a:t>
            </a:r>
            <a:r>
              <a:rPr lang="en-US" sz="1200" dirty="0">
                <a:latin typeface="Calibri"/>
                <a:ea typeface="+mn-lt"/>
                <a:cs typeface="+mn-lt"/>
              </a:rPr>
              <a:t> frequency and church attendance are significant factors in both models, with religion being highly important for Chip Implants model. This demographic may indicate that highly religious individuals are more likely to have ethical or moral concerns about gene editing and chip implants.</a:t>
            </a:r>
            <a:endParaRPr lang="en-US" sz="1200" dirty="0">
              <a:solidFill>
                <a:srgbClr val="000000"/>
              </a:solidFill>
              <a:latin typeface="Calibri"/>
              <a:ea typeface="+mn-lt"/>
              <a:cs typeface="Calibri"/>
            </a:endParaRPr>
          </a:p>
          <a:p>
            <a:pPr marL="514350" lvl="1" indent="0" algn="just">
              <a:buNone/>
            </a:pPr>
            <a:endParaRPr lang="en-US" sz="1500" b="1" dirty="0">
              <a:solidFill>
                <a:srgbClr val="E97132"/>
              </a:solidFill>
              <a:latin typeface="Calibri"/>
              <a:ea typeface="+mn-lt"/>
              <a:cs typeface="+mn-lt"/>
            </a:endParaRPr>
          </a:p>
          <a:p>
            <a:pPr marL="514350" lvl="1" indent="0" algn="just">
              <a:buNone/>
            </a:pPr>
            <a:r>
              <a:rPr lang="en-US" sz="1500" b="1" dirty="0">
                <a:solidFill>
                  <a:srgbClr val="E97132"/>
                </a:solidFill>
                <a:latin typeface="Calibri"/>
                <a:ea typeface="+mn-lt"/>
                <a:cs typeface="+mn-lt"/>
              </a:rPr>
              <a:t>Education</a:t>
            </a:r>
            <a:endParaRPr lang="en-US" sz="1200" dirty="0">
              <a:solidFill>
                <a:srgbClr val="000000"/>
              </a:solidFill>
              <a:latin typeface="Calibri"/>
              <a:ea typeface="+mn-lt"/>
              <a:cs typeface="Calibri"/>
            </a:endParaRPr>
          </a:p>
          <a:p>
            <a:pPr marL="514350" lvl="1" indent="0" algn="just">
              <a:buNone/>
            </a:pPr>
            <a:r>
              <a:rPr lang="en-US" sz="1200" dirty="0">
                <a:solidFill>
                  <a:srgbClr val="000000"/>
                </a:solidFill>
                <a:latin typeface="Calibri"/>
                <a:ea typeface="+mn-lt"/>
                <a:cs typeface="+mn-lt"/>
              </a:rPr>
              <a:t>Higher</a:t>
            </a:r>
            <a:r>
              <a:rPr lang="en-US" sz="1200" dirty="0">
                <a:latin typeface="Calibri"/>
                <a:ea typeface="+mn-lt"/>
                <a:cs typeface="+mn-lt"/>
              </a:rPr>
              <a:t> education levels correlate with a better understanding and acceptance of these technologies. Educated individuals are more likely to comprehend the benefits and risks associated with gene editing and chip implants.</a:t>
            </a:r>
            <a:endParaRPr lang="en-US" sz="1200" dirty="0">
              <a:latin typeface="Calibri"/>
              <a:cs typeface="Calibri"/>
            </a:endParaRPr>
          </a:p>
          <a:p>
            <a:pPr lvl="1" algn="just">
              <a:buNone/>
            </a:pPr>
            <a:endParaRPr lang="en-US" sz="1200" dirty="0">
              <a:latin typeface="Calibri"/>
              <a:cs typeface="Calibri"/>
            </a:endParaRPr>
          </a:p>
          <a:p>
            <a:pPr lvl="1" algn="just">
              <a:buNone/>
            </a:pPr>
            <a:endParaRPr lang="en-US" sz="1200" dirty="0">
              <a:latin typeface="Calibri"/>
              <a:cs typeface="Calibri"/>
            </a:endParaRPr>
          </a:p>
          <a:p>
            <a:pPr lvl="1" algn="just">
              <a:buNone/>
            </a:pPr>
            <a:endParaRPr lang="en-US" sz="1200" dirty="0">
              <a:latin typeface="Calibri"/>
              <a:cs typeface="Calibri"/>
            </a:endParaRPr>
          </a:p>
          <a:p>
            <a:pPr lvl="1" algn="just">
              <a:buNone/>
            </a:pPr>
            <a:endParaRPr lang="en-US" sz="1200" dirty="0">
              <a:latin typeface="Calibri"/>
              <a:cs typeface="Calibri"/>
            </a:endParaRPr>
          </a:p>
          <a:p>
            <a:pPr lvl="1" algn="just">
              <a:buNone/>
            </a:pPr>
            <a:endParaRPr lang="en-US" sz="1200" dirty="0">
              <a:latin typeface="Calibri"/>
              <a:cs typeface="Calibri"/>
            </a:endParaRPr>
          </a:p>
          <a:p>
            <a:pPr lvl="1" algn="just">
              <a:buNone/>
            </a:pPr>
            <a:endParaRPr lang="en-US" sz="1200" dirty="0">
              <a:latin typeface="Calibri"/>
              <a:cs typeface="Calibri"/>
            </a:endParaRPr>
          </a:p>
          <a:p>
            <a:pPr lvl="1" algn="just">
              <a:buNone/>
            </a:pPr>
            <a:endParaRPr lang="en-US" sz="1200" dirty="0">
              <a:latin typeface="Calibri"/>
              <a:cs typeface="Calibri"/>
            </a:endParaRPr>
          </a:p>
          <a:p>
            <a:pPr marL="514350" lvl="1" indent="0" algn="just">
              <a:buNone/>
            </a:pPr>
            <a:endParaRPr lang="en-US" sz="1200" dirty="0">
              <a:latin typeface="Calibri"/>
              <a:cs typeface="Calibri"/>
            </a:endParaRPr>
          </a:p>
          <a:p>
            <a:pPr marL="514350" lvl="1" indent="0" algn="just">
              <a:buNone/>
            </a:pPr>
            <a:endParaRPr lang="en-US" sz="1200" dirty="0">
              <a:latin typeface="Calibri"/>
              <a:cs typeface="Calibri"/>
            </a:endParaRPr>
          </a:p>
          <a:p>
            <a:pPr marL="514350" lvl="1" indent="0" algn="just">
              <a:buNone/>
            </a:pPr>
            <a:endParaRPr lang="en-US" sz="1200" dirty="0">
              <a:latin typeface="Calibri"/>
              <a:cs typeface="Calibri"/>
            </a:endParaRPr>
          </a:p>
          <a:p>
            <a:pPr marL="742950" lvl="1" algn="just"/>
            <a:endParaRPr lang="en-US" sz="1200" dirty="0">
              <a:latin typeface="Calibri"/>
              <a:cs typeface="Calibri"/>
            </a:endParaRPr>
          </a:p>
          <a:p>
            <a:pPr marL="742950" lvl="1" algn="just"/>
            <a:endParaRPr lang="en-US" sz="1200" dirty="0">
              <a:latin typeface="Calibri"/>
              <a:cs typeface="Calibri"/>
            </a:endParaRPr>
          </a:p>
          <a:p>
            <a:pPr algn="just"/>
            <a:endParaRPr lang="en-US" sz="1200" dirty="0">
              <a:latin typeface="Calibri"/>
              <a:cs typeface="Calibri"/>
            </a:endParaRPr>
          </a:p>
        </p:txBody>
      </p:sp>
      <p:pic>
        <p:nvPicPr>
          <p:cNvPr id="573" name="Picture 572" descr="A logo with a dna symbol&#10;&#10;Description automatically generated">
            <a:extLst>
              <a:ext uri="{FF2B5EF4-FFF2-40B4-BE49-F238E27FC236}">
                <a16:creationId xmlns:a16="http://schemas.microsoft.com/office/drawing/2014/main" id="{4F7F6EA8-A2F1-F28D-FF1F-61541F59A945}"/>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0000" b="90000" l="10000" r="90000"/>
                    </a14:imgEffect>
                  </a14:imgLayer>
                </a14:imgProps>
              </a:ext>
            </a:extLst>
          </a:blip>
          <a:stretch>
            <a:fillRect/>
          </a:stretch>
        </p:blipFill>
        <p:spPr>
          <a:xfrm>
            <a:off x="11230583" y="158096"/>
            <a:ext cx="965230" cy="766503"/>
          </a:xfrm>
          <a:prstGeom prst="rect">
            <a:avLst/>
          </a:prstGeom>
        </p:spPr>
      </p:pic>
    </p:spTree>
    <p:extLst>
      <p:ext uri="{BB962C8B-B14F-4D97-AF65-F5344CB8AC3E}">
        <p14:creationId xmlns:p14="http://schemas.microsoft.com/office/powerpoint/2010/main" val="13641009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ee7c173-da09-4680-add9-a0097e8effce"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DECAEC87402B549ABFFB9927276112E" ma:contentTypeVersion="11" ma:contentTypeDescription="Create a new document." ma:contentTypeScope="" ma:versionID="56d4c671465743f5b7f34cb88dea1088">
  <xsd:schema xmlns:xsd="http://www.w3.org/2001/XMLSchema" xmlns:xs="http://www.w3.org/2001/XMLSchema" xmlns:p="http://schemas.microsoft.com/office/2006/metadata/properties" xmlns:ns3="9ee7c173-da09-4680-add9-a0097e8effce" targetNamespace="http://schemas.microsoft.com/office/2006/metadata/properties" ma:root="true" ma:fieldsID="18cb97b65b1ab836476f03f28eca7320" ns3:_="">
    <xsd:import namespace="9ee7c173-da09-4680-add9-a0097e8effce"/>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GenerationTime" minOccurs="0"/>
                <xsd:element ref="ns3:MediaServiceEventHashCode" minOccurs="0"/>
                <xsd:element ref="ns3:MediaLengthInSeconds" minOccurs="0"/>
                <xsd:element ref="ns3:MediaServiceDateTaken" minOccurs="0"/>
                <xsd:element ref="ns3:MediaServiceSystemTags"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e7c173-da09-4680-add9-a0097e8effc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_activity" ma:index="12" nillable="true" ma:displayName="_activity" ma:hidden="true" ma:internalName="_activity">
      <xsd:simpleType>
        <xsd:restriction base="dms:Note"/>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0232E2-34D6-4D9E-B880-A39DA9F3DC34}">
  <ds:schemaRefs>
    <ds:schemaRef ds:uri="9ee7c173-da09-4680-add9-a0097e8effc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16C9D0B-0B38-430B-8941-130494794E2F}">
  <ds:schemaRefs>
    <ds:schemaRef ds:uri="9ee7c173-da09-4680-add9-a0097e8effc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C3D0955C-E813-4710-85D5-4B7890BFBEC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9</TotalTime>
  <Words>2495</Words>
  <Application>Microsoft Office PowerPoint</Application>
  <PresentationFormat>Widescreen</PresentationFormat>
  <Paragraphs>277</Paragraphs>
  <Slides>12</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Arial,Sans-Serif</vt:lpstr>
      <vt:lpstr>Aptos</vt:lpstr>
      <vt:lpstr>Aptos Display</vt:lpstr>
      <vt:lpstr>Arial</vt:lpstr>
      <vt:lpstr>Calibri</vt:lpstr>
      <vt:lpstr>Office Theme</vt:lpstr>
      <vt:lpstr>Leveraging  Brain chip  &amp; Gene editing  in everyday life</vt:lpstr>
      <vt:lpstr>AGENDA</vt:lpstr>
      <vt:lpstr>Executive Summary</vt:lpstr>
      <vt:lpstr>Introduction</vt:lpstr>
      <vt:lpstr>PowerPoint Presentation</vt:lpstr>
      <vt:lpstr>PowerPoint Presentation</vt:lpstr>
      <vt:lpstr>PowerPoint Presentation</vt:lpstr>
      <vt:lpstr>PowerPoint Presentation</vt:lpstr>
      <vt:lpstr>Marketing Insights: Brain Chip and Gene Editing Technology</vt:lpstr>
      <vt:lpstr> Marketing Strategy</vt:lpstr>
      <vt:lpstr>Conclusion</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Rahik Hasan</dc:creator>
  <cp:lastModifiedBy>Yuke Duan</cp:lastModifiedBy>
  <cp:revision>132</cp:revision>
  <dcterms:created xsi:type="dcterms:W3CDTF">2024-07-13T23:11:56Z</dcterms:created>
  <dcterms:modified xsi:type="dcterms:W3CDTF">2024-07-25T02:03:46Z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0x0101000DECAEC87402B549ABFFB9927276112E</vt:lpwstr>
  </property>
</Properties>
</file>

<file path=docProps/thumbnail.jpeg>
</file>